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handoutMasterIdLst>
    <p:handoutMasterId r:id="rId110"/>
  </p:handoutMasterIdLst>
  <p:sldIdLst>
    <p:sldId id="256" r:id="rId2"/>
    <p:sldId id="395" r:id="rId3"/>
    <p:sldId id="488" r:id="rId4"/>
    <p:sldId id="551" r:id="rId5"/>
    <p:sldId id="553" r:id="rId6"/>
    <p:sldId id="555" r:id="rId7"/>
    <p:sldId id="554" r:id="rId8"/>
    <p:sldId id="559" r:id="rId9"/>
    <p:sldId id="552" r:id="rId10"/>
    <p:sldId id="489" r:id="rId11"/>
    <p:sldId id="481" r:id="rId12"/>
    <p:sldId id="491" r:id="rId13"/>
    <p:sldId id="482" r:id="rId14"/>
    <p:sldId id="486" r:id="rId15"/>
    <p:sldId id="487" r:id="rId16"/>
    <p:sldId id="432" r:id="rId17"/>
    <p:sldId id="560" r:id="rId18"/>
    <p:sldId id="568" r:id="rId19"/>
    <p:sldId id="435" r:id="rId20"/>
    <p:sldId id="436" r:id="rId21"/>
    <p:sldId id="437" r:id="rId22"/>
    <p:sldId id="506" r:id="rId23"/>
    <p:sldId id="492" r:id="rId24"/>
    <p:sldId id="505" r:id="rId25"/>
    <p:sldId id="507" r:id="rId26"/>
    <p:sldId id="508" r:id="rId27"/>
    <p:sldId id="509" r:id="rId28"/>
    <p:sldId id="420" r:id="rId29"/>
    <p:sldId id="419" r:id="rId30"/>
    <p:sldId id="439" r:id="rId31"/>
    <p:sldId id="440" r:id="rId32"/>
    <p:sldId id="441" r:id="rId33"/>
    <p:sldId id="442" r:id="rId34"/>
    <p:sldId id="443" r:id="rId35"/>
    <p:sldId id="444" r:id="rId36"/>
    <p:sldId id="445" r:id="rId37"/>
    <p:sldId id="511" r:id="rId38"/>
    <p:sldId id="513" r:id="rId39"/>
    <p:sldId id="514" r:id="rId40"/>
    <p:sldId id="512" r:id="rId41"/>
    <p:sldId id="518" r:id="rId42"/>
    <p:sldId id="571" r:id="rId43"/>
    <p:sldId id="572" r:id="rId44"/>
    <p:sldId id="573" r:id="rId45"/>
    <p:sldId id="574" r:id="rId46"/>
    <p:sldId id="517" r:id="rId47"/>
    <p:sldId id="519" r:id="rId48"/>
    <p:sldId id="516" r:id="rId49"/>
    <p:sldId id="521" r:id="rId50"/>
    <p:sldId id="548" r:id="rId51"/>
    <p:sldId id="524" r:id="rId52"/>
    <p:sldId id="468" r:id="rId53"/>
    <p:sldId id="470" r:id="rId54"/>
    <p:sldId id="471" r:id="rId55"/>
    <p:sldId id="472" r:id="rId56"/>
    <p:sldId id="525" r:id="rId57"/>
    <p:sldId id="526" r:id="rId58"/>
    <p:sldId id="527" r:id="rId59"/>
    <p:sldId id="477" r:id="rId60"/>
    <p:sldId id="478" r:id="rId61"/>
    <p:sldId id="479" r:id="rId62"/>
    <p:sldId id="504" r:id="rId63"/>
    <p:sldId id="558" r:id="rId64"/>
    <p:sldId id="556" r:id="rId65"/>
    <p:sldId id="557" r:id="rId66"/>
    <p:sldId id="497" r:id="rId67"/>
    <p:sldId id="561" r:id="rId68"/>
    <p:sldId id="498" r:id="rId69"/>
    <p:sldId id="563" r:id="rId70"/>
    <p:sldId id="499" r:id="rId71"/>
    <p:sldId id="500" r:id="rId72"/>
    <p:sldId id="501" r:id="rId73"/>
    <p:sldId id="528" r:id="rId74"/>
    <p:sldId id="530" r:id="rId75"/>
    <p:sldId id="529" r:id="rId76"/>
    <p:sldId id="532" r:id="rId77"/>
    <p:sldId id="562" r:id="rId78"/>
    <p:sldId id="533" r:id="rId79"/>
    <p:sldId id="534" r:id="rId80"/>
    <p:sldId id="575" r:id="rId81"/>
    <p:sldId id="576" r:id="rId82"/>
    <p:sldId id="577" r:id="rId83"/>
    <p:sldId id="579" r:id="rId84"/>
    <p:sldId id="578" r:id="rId85"/>
    <p:sldId id="535" r:id="rId86"/>
    <p:sldId id="564" r:id="rId87"/>
    <p:sldId id="536" r:id="rId88"/>
    <p:sldId id="537" r:id="rId89"/>
    <p:sldId id="581" r:id="rId90"/>
    <p:sldId id="580" r:id="rId91"/>
    <p:sldId id="582" r:id="rId92"/>
    <p:sldId id="540" r:id="rId93"/>
    <p:sldId id="538" r:id="rId94"/>
    <p:sldId id="541" r:id="rId95"/>
    <p:sldId id="503" r:id="rId96"/>
    <p:sldId id="542" r:id="rId97"/>
    <p:sldId id="543" r:id="rId98"/>
    <p:sldId id="544" r:id="rId99"/>
    <p:sldId id="545" r:id="rId100"/>
    <p:sldId id="546" r:id="rId101"/>
    <p:sldId id="547" r:id="rId102"/>
    <p:sldId id="430" r:id="rId103"/>
    <p:sldId id="550" r:id="rId104"/>
    <p:sldId id="566" r:id="rId105"/>
    <p:sldId id="569" r:id="rId106"/>
    <p:sldId id="570" r:id="rId107"/>
    <p:sldId id="567" r:id="rId10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008A24"/>
    <a:srgbClr val="00B700"/>
    <a:srgbClr val="00F600"/>
    <a:srgbClr val="00EE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5" autoAdjust="0"/>
    <p:restoredTop sz="91472" autoAdjust="0"/>
  </p:normalViewPr>
  <p:slideViewPr>
    <p:cSldViewPr>
      <p:cViewPr varScale="1">
        <p:scale>
          <a:sx n="69" d="100"/>
          <a:sy n="69" d="100"/>
        </p:scale>
        <p:origin x="103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552"/>
    </p:cViewPr>
  </p:sorterViewPr>
  <p:notesViewPr>
    <p:cSldViewPr>
      <p:cViewPr varScale="1">
        <p:scale>
          <a:sx n="80" d="100"/>
          <a:sy n="80" d="100"/>
        </p:scale>
        <p:origin x="-202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50" charset="-128"/>
              </a:defRPr>
            </a:lvl1pPr>
          </a:lstStyle>
          <a:p>
            <a:pPr>
              <a:defRPr/>
            </a:pPr>
            <a:fld id="{925FC76F-B2B5-40D1-AEC5-27E609EC744A}" type="slidenum">
              <a:rPr lang="ja-JP" altLang="en-US"/>
              <a:pPr>
                <a:defRPr/>
              </a:pPr>
              <a:t>‹#›</a:t>
            </a:fld>
            <a:endParaRPr lang="ja-JP" altLang="en-US"/>
          </a:p>
        </p:txBody>
      </p:sp>
    </p:spTree>
    <p:extLst>
      <p:ext uri="{BB962C8B-B14F-4D97-AF65-F5344CB8AC3E}">
        <p14:creationId xmlns:p14="http://schemas.microsoft.com/office/powerpoint/2010/main" val="298184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50" charset="-128"/>
              </a:defRPr>
            </a:lvl1pPr>
          </a:lstStyle>
          <a:p>
            <a:pPr>
              <a:defRPr/>
            </a:pPr>
            <a:fld id="{419287E6-AF7C-4647-A105-0F1F9D3D1500}" type="datetimeFigureOut">
              <a:rPr lang="ja-JP" altLang="en-US"/>
              <a:pPr>
                <a:defRPr/>
              </a:pPr>
              <a:t>2014/9/15</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50" charset="-128"/>
              </a:defRPr>
            </a:lvl1pPr>
          </a:lstStyle>
          <a:p>
            <a:pPr>
              <a:defRPr/>
            </a:pPr>
            <a:fld id="{17FF27C8-C057-4069-AED4-6C8AB792BB13}" type="slidenum">
              <a:rPr lang="ja-JP" altLang="en-US"/>
              <a:pPr>
                <a:defRPr/>
              </a:pPr>
              <a:t>‹#›</a:t>
            </a:fld>
            <a:endParaRPr lang="ja-JP" altLang="en-US"/>
          </a:p>
        </p:txBody>
      </p:sp>
    </p:spTree>
    <p:extLst>
      <p:ext uri="{BB962C8B-B14F-4D97-AF65-F5344CB8AC3E}">
        <p14:creationId xmlns:p14="http://schemas.microsoft.com/office/powerpoint/2010/main" val="1273343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4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84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719A243-E49D-420E-8213-286597E0AD56}" type="slidenum">
              <a:rPr lang="ja-JP" altLang="en-US" smtClean="0">
                <a:ea typeface="ＭＳ Ｐゴシック" charset="-128"/>
              </a:rPr>
              <a:pPr/>
              <a:t>1</a:t>
            </a:fld>
            <a:endParaRPr lang="en-US" altLang="ja-JP" smtClean="0">
              <a:ea typeface="ＭＳ Ｐゴシック" charset="-128"/>
            </a:endParaRPr>
          </a:p>
        </p:txBody>
      </p:sp>
    </p:spTree>
    <p:extLst>
      <p:ext uri="{BB962C8B-B14F-4D97-AF65-F5344CB8AC3E}">
        <p14:creationId xmlns:p14="http://schemas.microsoft.com/office/powerpoint/2010/main" val="4255550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E40AC0-9F72-45C1-9F62-6CA56DDB6BFD}"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820A8D-2882-4894-AB7F-0DE9D20A6A8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30505E-4D3E-441D-BDE1-AE8882AF5BAD}"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E4CDF8A-FCFC-4757-8056-84A2CF1C9AFA}"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C2359B-0D36-40D2-A30D-A81720BCBD36}" type="slidenum">
              <a:rPr lang="en-US" altLang="ja-JP"/>
              <a:pPr>
                <a:defRPr/>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57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0970ADF9-2060-4A1E-A588-C8DCB387E39F}" type="slidenum">
              <a:rPr lang="en-US" altLang="ja-JP"/>
              <a:pPr>
                <a:defRPr/>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81574D3C-2294-467B-A50F-63911DE21CD6}" type="slidenum">
              <a:rPr lang="en-US" altLang="ja-JP"/>
              <a:pPr>
                <a:defRPr/>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mediaAndTx" preserve="1">
  <p:cSld name="タイトル、メディア クリップ、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メディア プレースホルダ 2"/>
          <p:cNvSpPr>
            <a:spLocks noGrp="1"/>
          </p:cNvSpPr>
          <p:nvPr>
            <p:ph type="media" sz="half" idx="1"/>
          </p:nvPr>
        </p:nvSpPr>
        <p:spPr>
          <a:xfrm>
            <a:off x="457200" y="1600200"/>
            <a:ext cx="4038600" cy="4525963"/>
          </a:xfrm>
        </p:spPr>
        <p:txBody>
          <a:bodyPr/>
          <a:lstStyle/>
          <a:p>
            <a:pPr lvl="0"/>
            <a:endParaRPr lang="ja-JP" altLang="en-US" noProof="0"/>
          </a:p>
        </p:txBody>
      </p:sp>
      <p:sp>
        <p:nvSpPr>
          <p:cNvPr id="4" name="テキスト プレースホルダ 3"/>
          <p:cNvSpPr>
            <a:spLocks noGrp="1"/>
          </p:cNvSpPr>
          <p:nvPr>
            <p:ph type="body"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461BB2B-530E-420A-AB91-6AE66DB311B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3BAD47-362D-4CB4-8EA2-B5A09424B95A}"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635BDA-137A-498E-8C65-9C8238455E4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A220FCE-4EE6-43FE-AA2D-17DE8E31B3E9}"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72FA70F-17F6-4399-A732-5C5202143B35}"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0C98B00-ABFE-4B38-A79F-65F47C065BF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0B749A7-B540-4D3B-A99F-8C3A545DE57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27E8082-D9B2-4033-8B7A-ECEB0A81615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2AA6E7-4D07-40CF-8AA3-586DC5DEC1FE}"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atin typeface="Arial" charset="0"/>
                <a:ea typeface="ＭＳ Ｐゴシック" pitchFamily="50" charset="-128"/>
              </a:defRPr>
            </a:lvl1pPr>
          </a:lstStyle>
          <a:p>
            <a:pPr>
              <a:defRPr/>
            </a:pPr>
            <a:fld id="{FED72F82-E507-4FC0-B1FF-B8B5D2B1D6B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609600"/>
            <a:ext cx="9144000" cy="2590800"/>
          </a:xfrm>
        </p:spPr>
        <p:txBody>
          <a:bodyPr/>
          <a:lstStyle/>
          <a:p>
            <a:pPr eaLnBrk="1" hangingPunct="1"/>
            <a:r>
              <a:rPr lang="ja-JP" altLang="en-US" dirty="0" smtClean="0"/>
              <a:t>司法精神医学会　</a:t>
            </a:r>
            <a:r>
              <a:rPr lang="en-US" altLang="ja-JP" dirty="0" smtClean="0"/>
              <a:t>2014</a:t>
            </a:r>
            <a:br>
              <a:rPr lang="en-US" altLang="ja-JP" dirty="0" smtClean="0"/>
            </a:br>
            <a:r>
              <a:rPr lang="ja-JP" altLang="en-US" dirty="0" smtClean="0"/>
              <a:t>リスクアセスメントと共通評価項目の現在と未来</a:t>
            </a:r>
            <a:br>
              <a:rPr lang="ja-JP" altLang="en-US" dirty="0" smtClean="0"/>
            </a:br>
            <a:endParaRPr lang="ja-JP" altLang="en-US" sz="3200" dirty="0" smtClean="0"/>
          </a:p>
        </p:txBody>
      </p:sp>
      <p:sp>
        <p:nvSpPr>
          <p:cNvPr id="2051" name="Rectangle 3"/>
          <p:cNvSpPr>
            <a:spLocks noGrp="1" noChangeArrowheads="1"/>
          </p:cNvSpPr>
          <p:nvPr>
            <p:ph type="subTitle" idx="1"/>
          </p:nvPr>
        </p:nvSpPr>
        <p:spPr>
          <a:xfrm>
            <a:off x="0" y="4419600"/>
            <a:ext cx="9144000" cy="2057400"/>
          </a:xfrm>
        </p:spPr>
        <p:txBody>
          <a:bodyPr/>
          <a:lstStyle/>
          <a:p>
            <a:r>
              <a:rPr lang="ja-JP" altLang="en-US" sz="4000" dirty="0" smtClean="0"/>
              <a:t>壁屋康洋</a:t>
            </a:r>
            <a:endParaRPr lang="en-US" sz="4000" baseline="30000" dirty="0" smtClean="0"/>
          </a:p>
          <a:p>
            <a:r>
              <a:rPr lang="ja-JP" altLang="en-US" sz="2800" dirty="0" smtClean="0"/>
              <a:t>１）独立行政法人国立病院機構榊原病院</a:t>
            </a:r>
            <a:endParaRPr lang="en-US" altLang="ja-JP" sz="2800" dirty="0" smtClean="0"/>
          </a:p>
          <a:p>
            <a:r>
              <a:rPr lang="ja-JP" altLang="en-US" sz="2500" dirty="0" smtClean="0"/>
              <a:t>２）独立行政法人国立病院機構肥前精神医療センター臨床研究部</a:t>
            </a:r>
            <a:r>
              <a:rPr lang="en-US" altLang="ja-JP" sz="2800" dirty="0" smtClean="0"/>
              <a:t/>
            </a:r>
            <a:br>
              <a:rPr lang="en-US" altLang="ja-JP" sz="2800" dirty="0" smtClean="0"/>
            </a:br>
            <a:endParaRPr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42910" y="1989138"/>
            <a:ext cx="7715304" cy="1143000"/>
          </a:xfrm>
        </p:spPr>
        <p:txBody>
          <a:bodyPr/>
          <a:lstStyle/>
          <a:p>
            <a:pPr algn="r"/>
            <a:r>
              <a:rPr lang="ja-JP" altLang="en-US" sz="4000" dirty="0" smtClean="0"/>
              <a:t>医療観察法再他害行為率～</a:t>
            </a:r>
            <a:r>
              <a:rPr lang="en-US" altLang="ja-JP" sz="4000" dirty="0" smtClean="0"/>
              <a:t>3.5</a:t>
            </a:r>
            <a:r>
              <a:rPr lang="ja-JP" altLang="en-US" sz="4000" dirty="0" smtClean="0"/>
              <a:t>％</a:t>
            </a:r>
            <a:r>
              <a:rPr lang="en-US" altLang="ja-JP" sz="4000" dirty="0" smtClean="0"/>
              <a:t/>
            </a:r>
            <a:br>
              <a:rPr lang="en-US" altLang="ja-JP" sz="4000" dirty="0" smtClean="0"/>
            </a:br>
            <a:r>
              <a:rPr lang="ja-JP" altLang="en-US" sz="3200" dirty="0" smtClean="0"/>
              <a:t>（永田班）</a:t>
            </a:r>
            <a:endParaRPr lang="ja-JP" altLang="en-US" sz="4000" dirty="0" smtClean="0"/>
          </a:p>
        </p:txBody>
      </p:sp>
      <p:sp>
        <p:nvSpPr>
          <p:cNvPr id="8195" name="コンテンツ プレースホルダ 3"/>
          <p:cNvSpPr>
            <a:spLocks noGrp="1"/>
          </p:cNvSpPr>
          <p:nvPr>
            <p:ph idx="1"/>
          </p:nvPr>
        </p:nvSpPr>
        <p:spPr>
          <a:xfrm>
            <a:off x="457200" y="3314700"/>
            <a:ext cx="4257675" cy="685800"/>
          </a:xfrm>
        </p:spPr>
        <p:txBody>
          <a:bodyPr/>
          <a:lstStyle/>
          <a:p>
            <a:pPr>
              <a:buFont typeface="Arial" charset="0"/>
              <a:buNone/>
            </a:pPr>
            <a:r>
              <a:rPr lang="ja-JP" altLang="en-US" dirty="0" smtClean="0"/>
              <a:t>～とても素晴らしい成果</a:t>
            </a:r>
          </a:p>
        </p:txBody>
      </p:sp>
      <p:sp>
        <p:nvSpPr>
          <p:cNvPr id="6" name="テキスト ボックス 5"/>
          <p:cNvSpPr txBox="1">
            <a:spLocks noChangeArrowheads="1"/>
          </p:cNvSpPr>
          <p:nvPr/>
        </p:nvSpPr>
        <p:spPr bwMode="auto">
          <a:xfrm>
            <a:off x="4500563" y="3286125"/>
            <a:ext cx="3929062" cy="584200"/>
          </a:xfrm>
          <a:prstGeom prst="rect">
            <a:avLst/>
          </a:prstGeom>
          <a:noFill/>
          <a:ln w="9525">
            <a:noFill/>
            <a:miter lim="800000"/>
            <a:headEnd/>
            <a:tailEnd/>
          </a:ln>
        </p:spPr>
        <p:txBody>
          <a:bodyPr>
            <a:spAutoFit/>
          </a:bodyPr>
          <a:lstStyle/>
          <a:p>
            <a:r>
              <a:rPr lang="ja-JP" altLang="en-US" sz="3200" dirty="0"/>
              <a:t>・・・と言って良いか？</a:t>
            </a:r>
          </a:p>
        </p:txBody>
      </p:sp>
      <p:sp>
        <p:nvSpPr>
          <p:cNvPr id="5" name="角丸四角形吹き出し 4"/>
          <p:cNvSpPr/>
          <p:nvPr/>
        </p:nvSpPr>
        <p:spPr>
          <a:xfrm>
            <a:off x="0" y="381000"/>
            <a:ext cx="9144000" cy="990600"/>
          </a:xfrm>
          <a:prstGeom prst="wedgeRoundRectCallout">
            <a:avLst>
              <a:gd name="adj1" fmla="val -24976"/>
              <a:gd name="adj2" fmla="val 88478"/>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再他害行為なく社会復帰という目的に沿って見た時</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t>【</a:t>
            </a:r>
            <a:r>
              <a:rPr lang="ja-JP" altLang="en-US" dirty="0" smtClean="0"/>
              <a:t>生活能力４）家事や料理</a:t>
            </a:r>
            <a:r>
              <a:rPr lang="en-US" altLang="ja-JP" dirty="0" smtClean="0"/>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t>【</a:t>
            </a:r>
            <a:r>
              <a:rPr lang="ja-JP" altLang="en-US" dirty="0" smtClean="0"/>
              <a:t>衝動コントロール</a:t>
            </a:r>
            <a:r>
              <a:rPr lang="en-US" altLang="ja-JP" dirty="0" smtClean="0"/>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
        <p:nvSpPr>
          <p:cNvPr id="4" name="角丸四角形吹き出し 3"/>
          <p:cNvSpPr/>
          <p:nvPr/>
        </p:nvSpPr>
        <p:spPr>
          <a:xfrm>
            <a:off x="7162800" y="5867400"/>
            <a:ext cx="1981200" cy="990600"/>
          </a:xfrm>
          <a:prstGeom prst="wedgeRoundRectCallout">
            <a:avLst>
              <a:gd name="adj1" fmla="val -71315"/>
              <a:gd name="adj2" fmla="val -39421"/>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以上</a:t>
            </a:r>
            <a:endParaRPr kumimoji="1" lang="ja-JP" altLang="en-US" sz="3200" dirty="0">
              <a:solidFill>
                <a:schemeClr val="bg1"/>
              </a:solidFill>
            </a:endParaRPr>
          </a:p>
        </p:txBody>
      </p:sp>
      <p:sp>
        <p:nvSpPr>
          <p:cNvPr id="5" name="角丸四角形吹き出し 4"/>
          <p:cNvSpPr/>
          <p:nvPr/>
        </p:nvSpPr>
        <p:spPr>
          <a:xfrm>
            <a:off x="1066800" y="1371600"/>
            <a:ext cx="7239000" cy="2514600"/>
          </a:xfrm>
          <a:prstGeom prst="wedgeRoundRect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中項目の下に小項目がある階層構造が残るのは</a:t>
            </a:r>
            <a:r>
              <a:rPr kumimoji="1" lang="en-US" altLang="ja-JP" sz="3200" dirty="0" smtClean="0"/>
              <a:t>【</a:t>
            </a:r>
            <a:r>
              <a:rPr kumimoji="1" lang="ja-JP" altLang="en-US" sz="3200" dirty="0" smtClean="0"/>
              <a:t>衝動コントロール</a:t>
            </a:r>
            <a:r>
              <a:rPr kumimoji="1" lang="en-US" altLang="ja-JP" sz="3200" dirty="0" smtClean="0"/>
              <a:t>】</a:t>
            </a:r>
            <a:r>
              <a:rPr kumimoji="1" lang="ja-JP" altLang="en-US" sz="3200" dirty="0" smtClean="0"/>
              <a:t>のみ</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t>【</a:t>
            </a:r>
            <a:r>
              <a:rPr lang="ja-JP" altLang="en-US" dirty="0" smtClean="0"/>
              <a:t>生活能力４）家事や料理</a:t>
            </a:r>
            <a:r>
              <a:rPr lang="en-US" altLang="ja-JP" dirty="0" smtClean="0"/>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t>【</a:t>
            </a:r>
            <a:r>
              <a:rPr lang="ja-JP" altLang="en-US" dirty="0" smtClean="0"/>
              <a:t>衝動コントロール</a:t>
            </a:r>
            <a:r>
              <a:rPr lang="en-US" altLang="ja-JP" dirty="0" smtClean="0"/>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
        <p:nvSpPr>
          <p:cNvPr id="4" name="角丸四角形吹き出し 3"/>
          <p:cNvSpPr/>
          <p:nvPr/>
        </p:nvSpPr>
        <p:spPr>
          <a:xfrm>
            <a:off x="381000" y="4953000"/>
            <a:ext cx="8001000" cy="1676400"/>
          </a:xfrm>
          <a:prstGeom prst="wedgeRoundRectCallout">
            <a:avLst>
              <a:gd name="adj1" fmla="val -16706"/>
              <a:gd name="adj2" fmla="val -71979"/>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精神疾患の症状（法の中間目的：</a:t>
            </a:r>
            <a:r>
              <a:rPr kumimoji="1" lang="en-US" altLang="ja-JP" sz="3200" dirty="0" smtClean="0">
                <a:solidFill>
                  <a:schemeClr val="bg1"/>
                </a:solidFill>
              </a:rPr>
              <a:t/>
            </a:r>
            <a:br>
              <a:rPr kumimoji="1" lang="en-US" altLang="ja-JP" sz="3200" dirty="0" smtClean="0">
                <a:solidFill>
                  <a:schemeClr val="bg1"/>
                </a:solidFill>
              </a:rPr>
            </a:br>
            <a:r>
              <a:rPr kumimoji="1" lang="ja-JP" altLang="en-US" sz="3200" dirty="0" smtClean="0">
                <a:solidFill>
                  <a:schemeClr val="bg1"/>
                </a:solidFill>
              </a:rPr>
              <a:t>「病状の改善」）はなくなってしまいました</a:t>
            </a:r>
            <a:r>
              <a:rPr kumimoji="1" lang="en-US" altLang="ja-JP" sz="3200" dirty="0" smtClean="0">
                <a:solidFill>
                  <a:schemeClr val="bg1"/>
                </a:solidFill>
              </a:rPr>
              <a:t>…</a:t>
            </a:r>
            <a:endParaRPr kumimoji="1" lang="ja-JP" altLang="en-US" sz="3200" dirty="0">
              <a:solidFill>
                <a:schemeClr val="bg1"/>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2162"/>
          </a:xfrm>
        </p:spPr>
        <p:txBody>
          <a:bodyPr/>
          <a:lstStyle/>
          <a:p>
            <a:r>
              <a:rPr kumimoji="1" lang="ja-JP" altLang="en-US" dirty="0" smtClean="0"/>
              <a:t>ご案内</a:t>
            </a:r>
            <a:endParaRPr kumimoji="1" lang="ja-JP" altLang="en-US" dirty="0"/>
          </a:p>
        </p:txBody>
      </p:sp>
      <p:sp>
        <p:nvSpPr>
          <p:cNvPr id="3" name="コンテンツ プレースホルダ 2"/>
          <p:cNvSpPr>
            <a:spLocks noGrp="1"/>
          </p:cNvSpPr>
          <p:nvPr>
            <p:ph idx="1"/>
          </p:nvPr>
        </p:nvSpPr>
        <p:spPr>
          <a:xfrm>
            <a:off x="381000" y="1752600"/>
            <a:ext cx="8534400" cy="4373563"/>
          </a:xfrm>
        </p:spPr>
        <p:txBody>
          <a:bodyPr/>
          <a:lstStyle/>
          <a:p>
            <a:r>
              <a:rPr kumimoji="1" lang="ja-JP" altLang="en-US" dirty="0" smtClean="0"/>
              <a:t>方法論が詳しく知りたい方は、</a:t>
            </a:r>
            <a:r>
              <a:rPr kumimoji="1" lang="en-US" altLang="ja-JP" dirty="0" smtClean="0"/>
              <a:t/>
            </a:r>
            <a:br>
              <a:rPr kumimoji="1" lang="en-US" altLang="ja-JP" dirty="0" smtClean="0"/>
            </a:br>
            <a:r>
              <a:rPr kumimoji="1" lang="ja-JP" altLang="en-US" dirty="0" smtClean="0"/>
              <a:t>一般演題をご覧ください</a:t>
            </a:r>
            <a:r>
              <a:rPr kumimoji="1" lang="en-US" altLang="ja-JP" dirty="0" smtClean="0"/>
              <a:t/>
            </a:r>
            <a:br>
              <a:rPr kumimoji="1" lang="en-US" altLang="ja-JP" dirty="0" smtClean="0"/>
            </a:br>
            <a:r>
              <a:rPr kumimoji="1" lang="ja-JP" altLang="en-US" dirty="0" smtClean="0"/>
              <a:t>報告書をご覧ください</a:t>
            </a:r>
            <a:endParaRPr kumimoji="1" lang="ja-JP" alt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52400"/>
            <a:ext cx="9144000" cy="792162"/>
          </a:xfrm>
        </p:spPr>
        <p:txBody>
          <a:bodyPr/>
          <a:lstStyle/>
          <a:p>
            <a:r>
              <a:rPr kumimoji="1" lang="ja-JP" altLang="en-US" sz="3600" dirty="0" smtClean="0"/>
              <a:t>改訂案に対する建設的なご意見を求めます</a:t>
            </a:r>
            <a:endParaRPr kumimoji="1" lang="ja-JP" altLang="en-US" sz="3600" dirty="0"/>
          </a:p>
        </p:txBody>
      </p:sp>
      <p:sp>
        <p:nvSpPr>
          <p:cNvPr id="3" name="コンテンツ プレースホルダ 2"/>
          <p:cNvSpPr>
            <a:spLocks noGrp="1"/>
          </p:cNvSpPr>
          <p:nvPr>
            <p:ph idx="1"/>
          </p:nvPr>
        </p:nvSpPr>
        <p:spPr>
          <a:xfrm>
            <a:off x="0" y="914400"/>
            <a:ext cx="8915400" cy="5715000"/>
          </a:xfrm>
        </p:spPr>
        <p:txBody>
          <a:bodyPr>
            <a:normAutofit fontScale="92500" lnSpcReduction="10000"/>
          </a:bodyPr>
          <a:lstStyle/>
          <a:p>
            <a:r>
              <a:rPr lang="en-US" altLang="ja-JP" sz="2800" dirty="0" smtClean="0">
                <a:solidFill>
                  <a:srgbClr val="FF0000"/>
                </a:solidFill>
              </a:rPr>
              <a:t>9</a:t>
            </a:r>
            <a:r>
              <a:rPr lang="ja-JP" altLang="en-US" sz="2800" dirty="0" smtClean="0">
                <a:solidFill>
                  <a:srgbClr val="FF0000"/>
                </a:solidFill>
              </a:rPr>
              <a:t>月に多職種合宿会議を開いて改訂案にまとめる予定</a:t>
            </a:r>
          </a:p>
          <a:p>
            <a:r>
              <a:rPr kumimoji="1" lang="en-US" altLang="ja-JP" sz="2800" dirty="0" smtClean="0"/>
              <a:t>【</a:t>
            </a:r>
            <a:r>
              <a:rPr kumimoji="1" lang="ja-JP" altLang="en-US" sz="2800" dirty="0" smtClean="0"/>
              <a:t>精神病症状</a:t>
            </a:r>
            <a:r>
              <a:rPr kumimoji="1" lang="en-US" altLang="ja-JP" sz="2800" dirty="0" smtClean="0"/>
              <a:t>】</a:t>
            </a:r>
            <a:r>
              <a:rPr kumimoji="1" lang="ja-JP" altLang="en-US" sz="2800" dirty="0" smtClean="0"/>
              <a:t>などをバッサリ削除することは勇気が要ります（私も不安です）</a:t>
            </a:r>
            <a:endParaRPr kumimoji="1" lang="en-US" altLang="ja-JP" sz="2800" dirty="0" smtClean="0"/>
          </a:p>
          <a:p>
            <a:r>
              <a:rPr lang="ja-JP" altLang="en-US" sz="2800" dirty="0" smtClean="0"/>
              <a:t>しかし予測力の評価結果から考えると、精神病症状の改善は、幻覚妄想の低減よりも、幻覚妄想に影響された易刺激性と衝動性の改善＋怒りの低下＋家事や料理などのＡＤＬが低下しないことをターゲットにする／他の心理社会的治療を行いやすくすることをターゲットにすることが良いのかもしれません</a:t>
            </a:r>
            <a:endParaRPr lang="en-US" altLang="ja-JP" sz="2800" dirty="0" smtClean="0"/>
          </a:p>
          <a:p>
            <a:r>
              <a:rPr kumimoji="1" lang="ja-JP" altLang="en-US" sz="2800" dirty="0" smtClean="0"/>
              <a:t>対象行為の内省や病識、セルフモニタリング、クライシスプランが不要というのも残念だし不安です</a:t>
            </a:r>
            <a:endParaRPr kumimoji="1" lang="en-US" altLang="ja-JP" sz="2800" dirty="0" smtClean="0"/>
          </a:p>
          <a:p>
            <a:pPr marL="514350" indent="-514350"/>
            <a:r>
              <a:rPr lang="ja-JP" altLang="ja-JP" sz="2800" dirty="0" smtClean="0">
                <a:solidFill>
                  <a:srgbClr val="002060"/>
                </a:solidFill>
              </a:rPr>
              <a:t>【非精神病性症状８）知的障害】【内省・洞察４）対象行為の要因理解】</a:t>
            </a:r>
            <a:r>
              <a:rPr lang="ja-JP" altLang="en-US" sz="2800" dirty="0" smtClean="0">
                <a:solidFill>
                  <a:srgbClr val="002060"/>
                </a:solidFill>
              </a:rPr>
              <a:t>が院内暴力リスクを高めるのは、入院治療のやり方に問題があるのかもしれません</a:t>
            </a:r>
            <a:endParaRPr lang="en-US" altLang="ja-JP" sz="2800" dirty="0" smtClean="0">
              <a:solidFill>
                <a:srgbClr val="002060"/>
              </a:solidFill>
            </a:endParaRPr>
          </a:p>
          <a:p>
            <a:endParaRPr kumimoji="1" lang="ja-JP" alt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868362"/>
          </a:xfrm>
        </p:spPr>
        <p:txBody>
          <a:bodyPr/>
          <a:lstStyle/>
          <a:p>
            <a:r>
              <a:rPr kumimoji="1" lang="ja-JP" altLang="en-US" sz="3600" dirty="0" smtClean="0"/>
              <a:t>改訂案に対する建設的なご意見を求めます</a:t>
            </a:r>
            <a:endParaRPr kumimoji="1" lang="ja-JP" altLang="en-US" sz="3600" dirty="0"/>
          </a:p>
        </p:txBody>
      </p:sp>
      <p:sp>
        <p:nvSpPr>
          <p:cNvPr id="3" name="コンテンツ プレースホルダ 2"/>
          <p:cNvSpPr>
            <a:spLocks noGrp="1"/>
          </p:cNvSpPr>
          <p:nvPr>
            <p:ph idx="1"/>
          </p:nvPr>
        </p:nvSpPr>
        <p:spPr>
          <a:xfrm>
            <a:off x="304800" y="1371600"/>
            <a:ext cx="8686800" cy="5257800"/>
          </a:xfrm>
        </p:spPr>
        <p:txBody>
          <a:bodyPr/>
          <a:lstStyle/>
          <a:p>
            <a:r>
              <a:rPr lang="ja-JP" altLang="en-US" sz="2800" dirty="0" smtClean="0"/>
              <a:t>何らかの問題事象への予測力があった項目を全て残し、退院等の判断に</a:t>
            </a:r>
            <a:r>
              <a:rPr lang="en-US" altLang="ja-JP" sz="2800" dirty="0" smtClean="0"/>
              <a:t>【</a:t>
            </a:r>
            <a:r>
              <a:rPr lang="ja-JP" altLang="en-US" sz="2800" dirty="0" smtClean="0"/>
              <a:t>衝動コントロール</a:t>
            </a:r>
            <a:r>
              <a:rPr lang="en-US" altLang="ja-JP" sz="2800" dirty="0" smtClean="0"/>
              <a:t>】【</a:t>
            </a:r>
            <a:r>
              <a:rPr lang="ja-JP" altLang="en-US" sz="2800" dirty="0" smtClean="0"/>
              <a:t>非精神病症状３）怒り</a:t>
            </a:r>
            <a:r>
              <a:rPr lang="en-US" altLang="ja-JP" sz="2800" dirty="0" smtClean="0"/>
              <a:t>】【</a:t>
            </a:r>
            <a:r>
              <a:rPr lang="ja-JP" altLang="en-US" sz="2800" dirty="0" smtClean="0"/>
              <a:t>生活能力４）家事や料理</a:t>
            </a:r>
            <a:r>
              <a:rPr lang="en-US" altLang="ja-JP" sz="2800" dirty="0" smtClean="0"/>
              <a:t>】 【</a:t>
            </a:r>
            <a:r>
              <a:rPr lang="ja-JP" altLang="en-US" sz="2800" dirty="0" smtClean="0"/>
              <a:t>物質乱用</a:t>
            </a:r>
            <a:r>
              <a:rPr lang="en-US" altLang="ja-JP" sz="2800" dirty="0" smtClean="0"/>
              <a:t>】 【</a:t>
            </a:r>
            <a:r>
              <a:rPr lang="ja-JP" altLang="en-US" sz="2800" dirty="0" smtClean="0"/>
              <a:t>非社会性９）性的逸脱行動</a:t>
            </a:r>
            <a:r>
              <a:rPr lang="en-US" altLang="ja-JP" sz="2800" dirty="0" smtClean="0"/>
              <a:t>】 【</a:t>
            </a:r>
            <a:r>
              <a:rPr lang="ja-JP" altLang="en-US" sz="2800" dirty="0" smtClean="0"/>
              <a:t>個人的支援</a:t>
            </a:r>
            <a:r>
              <a:rPr lang="en-US" altLang="ja-JP" sz="2800" dirty="0" smtClean="0"/>
              <a:t>】</a:t>
            </a:r>
            <a:r>
              <a:rPr lang="ja-JP" altLang="en-US" sz="2800" dirty="0" smtClean="0"/>
              <a:t>の合計得点を使うという方法もあります</a:t>
            </a:r>
            <a:endParaRPr lang="en-US" altLang="ja-JP" sz="2800" dirty="0" smtClean="0"/>
          </a:p>
          <a:p>
            <a:r>
              <a:rPr lang="ja-JP" altLang="en-US" sz="2800" dirty="0" smtClean="0"/>
              <a:t>バッサリ削ることに不安があれば改訂しないという選択肢もあります</a:t>
            </a:r>
            <a:endParaRPr lang="en-US" altLang="ja-JP" sz="2800" dirty="0" smtClean="0"/>
          </a:p>
          <a:p>
            <a:r>
              <a:rPr lang="ja-JP" altLang="en-US" sz="2800" dirty="0" smtClean="0"/>
              <a:t>ただし、</a:t>
            </a:r>
            <a:r>
              <a:rPr lang="ja-JP" altLang="en-US" sz="2800" dirty="0" smtClean="0">
                <a:solidFill>
                  <a:srgbClr val="FF0000"/>
                </a:solidFill>
              </a:rPr>
              <a:t>少なくとも今回の収集データは、現在の</a:t>
            </a:r>
            <a:r>
              <a:rPr lang="en-US" altLang="ja-JP" sz="2800" dirty="0" smtClean="0">
                <a:solidFill>
                  <a:srgbClr val="FF0000"/>
                </a:solidFill>
              </a:rPr>
              <a:t>17</a:t>
            </a:r>
            <a:r>
              <a:rPr lang="ja-JP" altLang="en-US" sz="2800" dirty="0" smtClean="0">
                <a:solidFill>
                  <a:srgbClr val="FF0000"/>
                </a:solidFill>
              </a:rPr>
              <a:t>中項目の合計点よりも上記</a:t>
            </a:r>
            <a:r>
              <a:rPr lang="en-US" altLang="ja-JP" sz="2800" dirty="0" smtClean="0">
                <a:solidFill>
                  <a:srgbClr val="FF0000"/>
                </a:solidFill>
              </a:rPr>
              <a:t>6</a:t>
            </a:r>
            <a:r>
              <a:rPr lang="ja-JP" altLang="en-US" sz="2800" dirty="0" smtClean="0">
                <a:solidFill>
                  <a:srgbClr val="FF0000"/>
                </a:solidFill>
              </a:rPr>
              <a:t>項目の合計の方が退院後の問題行動を予測すると示しています</a:t>
            </a:r>
            <a:endParaRPr lang="en-US" altLang="ja-JP" sz="2800" dirty="0" smtClean="0">
              <a:solidFill>
                <a:srgbClr val="FF0000"/>
              </a:solidFill>
            </a:endParaRPr>
          </a:p>
          <a:p>
            <a:r>
              <a:rPr lang="ja-JP" altLang="en-US" sz="2800" dirty="0" smtClean="0"/>
              <a:t>希望者があれば研究を引き継いでも構いません</a:t>
            </a:r>
            <a:endParaRPr lang="en-US" altLang="ja-JP" sz="2800" dirty="0" smtClean="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38400"/>
            <a:ext cx="8458200" cy="1143000"/>
          </a:xfrm>
        </p:spPr>
        <p:txBody>
          <a:bodyPr/>
          <a:lstStyle/>
          <a:p>
            <a:r>
              <a:rPr lang="ja-JP" altLang="ja-JP" dirty="0" smtClean="0"/>
              <a:t>次世代の医療観察法　</a:t>
            </a:r>
            <a:r>
              <a:rPr lang="ja-JP" altLang="ja-JP" dirty="0" smtClean="0">
                <a:solidFill>
                  <a:srgbClr val="FF0000"/>
                </a:solidFill>
              </a:rPr>
              <a:t>評価と改革</a:t>
            </a:r>
            <a:endParaRPr kumimoji="1" lang="ja-JP" altLang="en-US" dirty="0">
              <a:solidFill>
                <a:srgbClr val="FF0000"/>
              </a:solidFill>
            </a:endParaRPr>
          </a:p>
        </p:txBody>
      </p:sp>
      <p:sp>
        <p:nvSpPr>
          <p:cNvPr id="4" name="タイトル 1"/>
          <p:cNvSpPr txBox="1">
            <a:spLocks/>
          </p:cNvSpPr>
          <p:nvPr/>
        </p:nvSpPr>
        <p:spPr bwMode="auto">
          <a:xfrm>
            <a:off x="457200" y="9906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600" kern="0" dirty="0" smtClean="0">
                <a:solidFill>
                  <a:schemeClr val="tx2"/>
                </a:solidFill>
                <a:latin typeface="+mj-lt"/>
                <a:ea typeface="+mj-ea"/>
                <a:cs typeface="+mj-cs"/>
              </a:rPr>
              <a:t>本学会のシンポジウムのテーマ</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5" name="角丸四角形吹き出し 4"/>
          <p:cNvSpPr/>
          <p:nvPr/>
        </p:nvSpPr>
        <p:spPr>
          <a:xfrm>
            <a:off x="0" y="4038600"/>
            <a:ext cx="8915400" cy="1905000"/>
          </a:xfrm>
          <a:prstGeom prst="wedgeRoundRectCallout">
            <a:avLst>
              <a:gd name="adj1" fmla="val 29671"/>
              <a:gd name="adj2" fmla="val -7928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何をもって医療観察法制度・医療を評価するか？</a:t>
            </a:r>
            <a:endParaRPr kumimoji="1" lang="en-US" altLang="ja-JP" sz="3200" dirty="0" smtClean="0"/>
          </a:p>
          <a:p>
            <a:pPr algn="ctr"/>
            <a:r>
              <a:rPr lang="ja-JP" altLang="en-US" sz="3200" dirty="0" smtClean="0"/>
              <a:t>改革は何を基準・目的とするか？</a:t>
            </a:r>
            <a:endParaRPr kumimoji="1" lang="ja-JP" altLang="en-US" sz="3200" dirty="0"/>
          </a:p>
        </p:txBody>
      </p:sp>
      <p:sp>
        <p:nvSpPr>
          <p:cNvPr id="6" name="角丸四角形吹き出し 5"/>
          <p:cNvSpPr/>
          <p:nvPr/>
        </p:nvSpPr>
        <p:spPr>
          <a:xfrm>
            <a:off x="0" y="0"/>
            <a:ext cx="9144000" cy="3581400"/>
          </a:xfrm>
          <a:prstGeom prst="wedgeRoundRectCallout">
            <a:avLst>
              <a:gd name="adj1" fmla="val 13576"/>
              <a:gd name="adj2" fmla="val 60941"/>
              <a:gd name="adj3" fmla="val 16667"/>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提示した共通評価項目の改訂案は</a:t>
            </a:r>
            <a:endParaRPr kumimoji="1" lang="en-US" altLang="ja-JP" sz="3200" dirty="0" smtClean="0"/>
          </a:p>
          <a:p>
            <a:pPr algn="ctr"/>
            <a:r>
              <a:rPr lang="ja-JP" altLang="en-US" sz="3200" dirty="0" smtClean="0"/>
              <a:t>①退院後の暴力を防ぎたい</a:t>
            </a:r>
            <a:r>
              <a:rPr lang="en-US" altLang="ja-JP" sz="3200" dirty="0" smtClean="0"/>
              <a:t/>
            </a:r>
            <a:br>
              <a:rPr lang="en-US" altLang="ja-JP" sz="3200" dirty="0" smtClean="0"/>
            </a:br>
            <a:r>
              <a:rPr lang="ja-JP" altLang="en-US" sz="2400" i="1" dirty="0" smtClean="0"/>
              <a:t>性的暴力・身体的暴力・非身体的暴力があっても地域は困るだろう</a:t>
            </a:r>
            <a:endParaRPr lang="en-US" altLang="ja-JP" sz="3200" i="1" dirty="0" smtClean="0"/>
          </a:p>
          <a:p>
            <a:pPr algn="ctr"/>
            <a:r>
              <a:rPr kumimoji="1" lang="ja-JP" altLang="en-US" sz="3200" dirty="0" smtClean="0"/>
              <a:t>②上記①に加えて医療の不遵守、</a:t>
            </a:r>
            <a:r>
              <a:rPr kumimoji="1" lang="en-US" altLang="ja-JP" sz="3200" dirty="0" smtClean="0"/>
              <a:t>Al</a:t>
            </a:r>
            <a:r>
              <a:rPr kumimoji="1" lang="ja-JP" altLang="en-US" sz="3200" dirty="0" smtClean="0"/>
              <a:t>・薬物問題も防ぎたい</a:t>
            </a:r>
            <a:endParaRPr kumimoji="1" lang="en-US" altLang="ja-JP" sz="3200" dirty="0" smtClean="0"/>
          </a:p>
          <a:p>
            <a:pPr algn="ctr"/>
            <a:r>
              <a:rPr lang="ja-JP" altLang="en-US" sz="3200" dirty="0" smtClean="0"/>
              <a:t>③自殺企図も防ぎたい</a:t>
            </a:r>
            <a:endParaRPr lang="en-US" altLang="ja-JP" sz="3200" dirty="0" smtClean="0"/>
          </a:p>
          <a:p>
            <a:pPr algn="ctr"/>
            <a:r>
              <a:rPr kumimoji="1" lang="ja-JP" altLang="en-US" sz="3200" dirty="0" smtClean="0"/>
              <a:t>④院内の暴力も防ぎたい</a:t>
            </a:r>
            <a:endParaRPr kumimoji="1" lang="en-US" altLang="ja-JP" sz="3200" dirty="0" smtClean="0"/>
          </a:p>
        </p:txBody>
      </p:sp>
      <p:sp>
        <p:nvSpPr>
          <p:cNvPr id="7" name="角丸四角形吹き出し 6"/>
          <p:cNvSpPr/>
          <p:nvPr/>
        </p:nvSpPr>
        <p:spPr>
          <a:xfrm>
            <a:off x="0" y="3581400"/>
            <a:ext cx="9144000" cy="1600200"/>
          </a:xfrm>
          <a:prstGeom prst="wedgeRoundRectCallout">
            <a:avLst>
              <a:gd name="adj1" fmla="val 13576"/>
              <a:gd name="adj2" fmla="val 60941"/>
              <a:gd name="adj3" fmla="val 16667"/>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という基準で提示</a:t>
            </a:r>
            <a:endParaRPr kumimoji="1" lang="en-US" altLang="ja-JP" sz="3200" dirty="0" smtClean="0"/>
          </a:p>
          <a:p>
            <a:pPr algn="ctr"/>
            <a:r>
              <a:rPr lang="ja-JP" altLang="en-US" sz="3200" dirty="0" smtClean="0">
                <a:solidFill>
                  <a:srgbClr val="FFFF00"/>
                </a:solidFill>
              </a:rPr>
              <a:t>＝退院後の暴力の防止、自殺企図の防止を医療観察法医療の目標かつ基準と考えて提示したもの</a:t>
            </a:r>
            <a:endParaRPr kumimoji="1" lang="en-US" altLang="ja-JP" sz="32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38400"/>
            <a:ext cx="8458200" cy="1143000"/>
          </a:xfrm>
        </p:spPr>
        <p:txBody>
          <a:bodyPr/>
          <a:lstStyle/>
          <a:p>
            <a:r>
              <a:rPr lang="ja-JP" altLang="ja-JP" dirty="0" smtClean="0"/>
              <a:t>次世代の医療観察法　</a:t>
            </a:r>
            <a:r>
              <a:rPr lang="ja-JP" altLang="ja-JP" dirty="0" smtClean="0">
                <a:solidFill>
                  <a:srgbClr val="FF0000"/>
                </a:solidFill>
              </a:rPr>
              <a:t>評価と改革</a:t>
            </a:r>
            <a:endParaRPr kumimoji="1" lang="ja-JP" altLang="en-US" dirty="0">
              <a:solidFill>
                <a:srgbClr val="FF0000"/>
              </a:solidFill>
            </a:endParaRPr>
          </a:p>
        </p:txBody>
      </p:sp>
      <p:sp>
        <p:nvSpPr>
          <p:cNvPr id="4" name="タイトル 1"/>
          <p:cNvSpPr txBox="1">
            <a:spLocks/>
          </p:cNvSpPr>
          <p:nvPr/>
        </p:nvSpPr>
        <p:spPr bwMode="auto">
          <a:xfrm>
            <a:off x="457200" y="9906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600" kern="0" dirty="0" smtClean="0">
                <a:solidFill>
                  <a:schemeClr val="tx2"/>
                </a:solidFill>
                <a:latin typeface="+mj-lt"/>
                <a:ea typeface="+mj-ea"/>
                <a:cs typeface="+mj-cs"/>
              </a:rPr>
              <a:t>本学会のシンポジウムのテーマ</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5" name="角丸四角形吹き出し 4"/>
          <p:cNvSpPr/>
          <p:nvPr/>
        </p:nvSpPr>
        <p:spPr>
          <a:xfrm>
            <a:off x="0" y="4038600"/>
            <a:ext cx="8915400" cy="1905000"/>
          </a:xfrm>
          <a:prstGeom prst="wedgeRoundRectCallout">
            <a:avLst>
              <a:gd name="adj1" fmla="val 29671"/>
              <a:gd name="adj2" fmla="val -7928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何をもって医療観察法制度・医療を評価するか？</a:t>
            </a:r>
            <a:endParaRPr kumimoji="1" lang="en-US" altLang="ja-JP" sz="3200" dirty="0" smtClean="0"/>
          </a:p>
          <a:p>
            <a:pPr algn="ctr"/>
            <a:r>
              <a:rPr lang="ja-JP" altLang="en-US" sz="3200" dirty="0" smtClean="0"/>
              <a:t>改革は何を基準・目的とするか？</a:t>
            </a:r>
            <a:endParaRPr kumimoji="1" lang="ja-JP" altLang="en-US" sz="3200" dirty="0"/>
          </a:p>
        </p:txBody>
      </p:sp>
      <p:sp>
        <p:nvSpPr>
          <p:cNvPr id="6" name="角丸四角形吹き出し 5"/>
          <p:cNvSpPr/>
          <p:nvPr/>
        </p:nvSpPr>
        <p:spPr>
          <a:xfrm>
            <a:off x="0" y="0"/>
            <a:ext cx="9144000" cy="3581400"/>
          </a:xfrm>
          <a:prstGeom prst="wedgeRoundRectCallout">
            <a:avLst>
              <a:gd name="adj1" fmla="val 13576"/>
              <a:gd name="adj2" fmla="val 60941"/>
              <a:gd name="adj3" fmla="val 16667"/>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提示した共通評価項目の改訂案は</a:t>
            </a:r>
            <a:endParaRPr kumimoji="1" lang="en-US" altLang="ja-JP" sz="3200" dirty="0" smtClean="0"/>
          </a:p>
          <a:p>
            <a:pPr algn="ctr"/>
            <a:r>
              <a:rPr lang="ja-JP" altLang="en-US" sz="3200" dirty="0" smtClean="0"/>
              <a:t>①退院後の暴力を防ぎたい</a:t>
            </a:r>
            <a:r>
              <a:rPr lang="en-US" altLang="ja-JP" sz="3200" dirty="0" smtClean="0"/>
              <a:t/>
            </a:r>
            <a:br>
              <a:rPr lang="en-US" altLang="ja-JP" sz="3200" dirty="0" smtClean="0"/>
            </a:br>
            <a:r>
              <a:rPr lang="ja-JP" altLang="en-US" sz="2400" i="1" dirty="0" smtClean="0"/>
              <a:t>性的暴力・身体的暴力・非身体的暴力があっても地域は困るだろう</a:t>
            </a:r>
            <a:endParaRPr lang="en-US" altLang="ja-JP" sz="3200" i="1" dirty="0" smtClean="0"/>
          </a:p>
          <a:p>
            <a:pPr algn="ctr"/>
            <a:r>
              <a:rPr kumimoji="1" lang="ja-JP" altLang="en-US" sz="3200" dirty="0" smtClean="0"/>
              <a:t>②上記①に加えて医療の不遵守、</a:t>
            </a:r>
            <a:r>
              <a:rPr kumimoji="1" lang="en-US" altLang="ja-JP" sz="3200" dirty="0" smtClean="0"/>
              <a:t>Al</a:t>
            </a:r>
            <a:r>
              <a:rPr kumimoji="1" lang="ja-JP" altLang="en-US" sz="3200" dirty="0" smtClean="0"/>
              <a:t>・薬物問題も防ぎたい</a:t>
            </a:r>
            <a:endParaRPr kumimoji="1" lang="en-US" altLang="ja-JP" sz="3200" dirty="0" smtClean="0"/>
          </a:p>
          <a:p>
            <a:pPr algn="ctr"/>
            <a:r>
              <a:rPr lang="ja-JP" altLang="en-US" sz="3200" dirty="0" smtClean="0"/>
              <a:t>③自殺企図も防ぎたい</a:t>
            </a:r>
            <a:endParaRPr lang="en-US" altLang="ja-JP" sz="3200" dirty="0" smtClean="0"/>
          </a:p>
          <a:p>
            <a:pPr algn="ctr"/>
            <a:r>
              <a:rPr kumimoji="1" lang="ja-JP" altLang="en-US" sz="3200" dirty="0" smtClean="0"/>
              <a:t>④院内の暴力も防ぎたい</a:t>
            </a:r>
            <a:endParaRPr kumimoji="1" lang="en-US" altLang="ja-JP" sz="3200" dirty="0" smtClean="0"/>
          </a:p>
        </p:txBody>
      </p:sp>
      <p:sp>
        <p:nvSpPr>
          <p:cNvPr id="7" name="角丸四角形吹き出し 6"/>
          <p:cNvSpPr/>
          <p:nvPr/>
        </p:nvSpPr>
        <p:spPr>
          <a:xfrm>
            <a:off x="0" y="3581400"/>
            <a:ext cx="9144000" cy="1600200"/>
          </a:xfrm>
          <a:prstGeom prst="wedgeRoundRectCallout">
            <a:avLst>
              <a:gd name="adj1" fmla="val 13576"/>
              <a:gd name="adj2" fmla="val 60941"/>
              <a:gd name="adj3" fmla="val 16667"/>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という基準で提示</a:t>
            </a:r>
            <a:endParaRPr kumimoji="1" lang="en-US" altLang="ja-JP" sz="3200" dirty="0" smtClean="0"/>
          </a:p>
          <a:p>
            <a:pPr algn="ctr"/>
            <a:r>
              <a:rPr lang="ja-JP" altLang="en-US" sz="3200" dirty="0" smtClean="0">
                <a:solidFill>
                  <a:srgbClr val="FFFF00"/>
                </a:solidFill>
              </a:rPr>
              <a:t>＝退院後の暴力の防止、自殺企図の防止を医療観察法医療の目標かつ基準と考えて提示したもの</a:t>
            </a:r>
            <a:endParaRPr kumimoji="1" lang="en-US" altLang="ja-JP" sz="3200" dirty="0" smtClean="0">
              <a:solidFill>
                <a:srgbClr val="FFFF00"/>
              </a:solidFill>
            </a:endParaRPr>
          </a:p>
        </p:txBody>
      </p:sp>
      <p:sp>
        <p:nvSpPr>
          <p:cNvPr id="8" name="角丸四角形 7"/>
          <p:cNvSpPr/>
          <p:nvPr/>
        </p:nvSpPr>
        <p:spPr>
          <a:xfrm>
            <a:off x="304800" y="152400"/>
            <a:ext cx="8382000" cy="15240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3200" dirty="0" smtClean="0"/>
              <a:t>目指す医療の目標と基準が異なるのであれば尺度の基準は異なるでしょう</a:t>
            </a:r>
            <a:endParaRPr kumimoji="1" lang="ja-JP" altLang="en-US" sz="3200" dirty="0"/>
          </a:p>
        </p:txBody>
      </p:sp>
      <p:sp>
        <p:nvSpPr>
          <p:cNvPr id="9" name="角丸四角形 8"/>
          <p:cNvSpPr/>
          <p:nvPr/>
        </p:nvSpPr>
        <p:spPr>
          <a:xfrm>
            <a:off x="304800" y="1524000"/>
            <a:ext cx="8382000" cy="20574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3200" dirty="0" smtClean="0"/>
              <a:t>目指す医療の目標と基準を正しく予測する尺度に沿って医療を進めれば、効率的に目標に向かうことができるでしょう</a:t>
            </a:r>
            <a:endParaRPr kumimoji="1" lang="ja-JP" altLang="en-US" sz="3200" dirty="0"/>
          </a:p>
        </p:txBody>
      </p:sp>
      <p:sp>
        <p:nvSpPr>
          <p:cNvPr id="10" name="角丸四角形 9"/>
          <p:cNvSpPr/>
          <p:nvPr/>
        </p:nvSpPr>
        <p:spPr>
          <a:xfrm>
            <a:off x="228599" y="3238500"/>
            <a:ext cx="8668327" cy="24765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3200" dirty="0" smtClean="0"/>
              <a:t>実際、今回の調査で共通評価項目の多くの中項目が通院処遇への移行までの期間を予測していることから、入院医療機関は共通評価項目の改善を見て通院への移行を決めているようです</a:t>
            </a:r>
            <a:endParaRPr kumimoji="1" lang="ja-JP" altLang="en-US" sz="3200" dirty="0"/>
          </a:p>
        </p:txBody>
      </p:sp>
      <p:sp>
        <p:nvSpPr>
          <p:cNvPr id="11" name="角丸四角形 10"/>
          <p:cNvSpPr/>
          <p:nvPr/>
        </p:nvSpPr>
        <p:spPr>
          <a:xfrm>
            <a:off x="133927" y="5715000"/>
            <a:ext cx="8763000" cy="1066800"/>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pPr algn="ctr"/>
            <a:r>
              <a:rPr kumimoji="1" lang="ja-JP" altLang="en-US" sz="3200" dirty="0" smtClean="0"/>
              <a:t>医療の効率化と均霑化につながるかもしれません</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10" grpId="0" animBg="1"/>
      <p:bldP spid="11"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868362"/>
          </a:xfrm>
        </p:spPr>
        <p:txBody>
          <a:bodyPr/>
          <a:lstStyle/>
          <a:p>
            <a:r>
              <a:rPr kumimoji="1" lang="ja-JP" altLang="en-US" sz="3600" dirty="0" smtClean="0"/>
              <a:t>改訂案に対する建設的なご意見を求めます</a:t>
            </a:r>
            <a:endParaRPr kumimoji="1" lang="ja-JP" altLang="en-US" sz="3600" dirty="0"/>
          </a:p>
        </p:txBody>
      </p:sp>
      <p:sp>
        <p:nvSpPr>
          <p:cNvPr id="3" name="コンテンツ プレースホルダ 2"/>
          <p:cNvSpPr>
            <a:spLocks noGrp="1"/>
          </p:cNvSpPr>
          <p:nvPr>
            <p:ph idx="1"/>
          </p:nvPr>
        </p:nvSpPr>
        <p:spPr>
          <a:xfrm>
            <a:off x="304800" y="1371600"/>
            <a:ext cx="8686800" cy="5257800"/>
          </a:xfrm>
        </p:spPr>
        <p:txBody>
          <a:bodyPr/>
          <a:lstStyle/>
          <a:p>
            <a:endParaRPr lang="en-US" altLang="ja-JP"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57200" y="274638"/>
            <a:ext cx="8229600" cy="939800"/>
          </a:xfrm>
        </p:spPr>
        <p:txBody>
          <a:bodyPr/>
          <a:lstStyle/>
          <a:p>
            <a:pPr eaLnBrk="1" hangingPunct="1"/>
            <a:r>
              <a:rPr lang="ja-JP" altLang="en-US" sz="3600" dirty="0" smtClean="0"/>
              <a:t>海外のリスクアセスメント研究の転機</a:t>
            </a:r>
            <a:endParaRPr lang="ja-JP" altLang="en-US" sz="3200" dirty="0" smtClean="0"/>
          </a:p>
        </p:txBody>
      </p:sp>
      <p:sp>
        <p:nvSpPr>
          <p:cNvPr id="17411" name="コンテンツ プレースホルダ 2"/>
          <p:cNvSpPr>
            <a:spLocks noGrp="1"/>
          </p:cNvSpPr>
          <p:nvPr>
            <p:ph idx="1"/>
          </p:nvPr>
        </p:nvSpPr>
        <p:spPr>
          <a:xfrm>
            <a:off x="285750" y="1643063"/>
            <a:ext cx="8501063" cy="4929187"/>
          </a:xfrm>
        </p:spPr>
        <p:txBody>
          <a:bodyPr/>
          <a:lstStyle/>
          <a:p>
            <a:pPr eaLnBrk="1" hangingPunct="1"/>
            <a:r>
              <a:rPr lang="en-US" altLang="ja-JP" dirty="0" err="1" smtClean="0"/>
              <a:t>Baxtrom</a:t>
            </a:r>
            <a:r>
              <a:rPr lang="ja-JP" altLang="en-US" dirty="0" smtClean="0"/>
              <a:t>研究</a:t>
            </a:r>
            <a:r>
              <a:rPr lang="ja-JP" altLang="en-US" sz="2800" dirty="0" smtClean="0"/>
              <a:t>（</a:t>
            </a:r>
            <a:r>
              <a:rPr lang="en-US" altLang="ja-JP" sz="2800" dirty="0" smtClean="0"/>
              <a:t>Steadman &amp; Cocozza,1974)</a:t>
            </a:r>
            <a:br>
              <a:rPr lang="en-US" altLang="ja-JP" sz="2800" dirty="0" smtClean="0"/>
            </a:br>
            <a:r>
              <a:rPr lang="en-US" altLang="ja-JP" dirty="0" smtClean="0"/>
              <a:t>1966</a:t>
            </a:r>
            <a:r>
              <a:rPr lang="ja-JP" altLang="en-US" dirty="0" smtClean="0"/>
              <a:t>年、危険性を根拠に強制入院させられていた</a:t>
            </a:r>
            <a:r>
              <a:rPr lang="en-US" altLang="ja-JP" dirty="0" err="1" smtClean="0"/>
              <a:t>Baxtrom</a:t>
            </a:r>
            <a:r>
              <a:rPr lang="ja-JP" altLang="en-US" dirty="0" smtClean="0"/>
              <a:t>氏の訴えにより、同様に入院させられていた</a:t>
            </a:r>
            <a:r>
              <a:rPr lang="en-US" altLang="ja-JP" dirty="0" smtClean="0"/>
              <a:t>966</a:t>
            </a:r>
            <a:r>
              <a:rPr lang="ja-JP" altLang="en-US" dirty="0" smtClean="0"/>
              <a:t>人の患者も退院に</a:t>
            </a:r>
            <a:endParaRPr lang="en-US" altLang="ja-JP" dirty="0" smtClean="0"/>
          </a:p>
          <a:p>
            <a:pPr eaLnBrk="1" hangingPunct="1">
              <a:buFont typeface="Arial" charset="0"/>
              <a:buNone/>
            </a:pPr>
            <a:r>
              <a:rPr lang="ja-JP" altLang="en-US" dirty="0" smtClean="0"/>
              <a:t>⇒</a:t>
            </a:r>
            <a:r>
              <a:rPr lang="en-US" altLang="ja-JP" dirty="0" smtClean="0"/>
              <a:t>4</a:t>
            </a:r>
            <a:r>
              <a:rPr lang="ja-JP" altLang="en-US" dirty="0" smtClean="0"/>
              <a:t>年間の追跡で</a:t>
            </a:r>
            <a:r>
              <a:rPr lang="en-US" altLang="ja-JP" dirty="0" smtClean="0"/>
              <a:t>2</a:t>
            </a:r>
            <a:r>
              <a:rPr lang="ja-JP" altLang="en-US" dirty="0" smtClean="0"/>
              <a:t>％が暴力犯罪、</a:t>
            </a:r>
            <a:r>
              <a:rPr lang="en-US" altLang="ja-JP" dirty="0" smtClean="0"/>
              <a:t>20</a:t>
            </a:r>
            <a:r>
              <a:rPr lang="ja-JP" altLang="en-US" dirty="0" smtClean="0"/>
              <a:t>％が軽微な犯罪。</a:t>
            </a:r>
            <a:endParaRPr lang="en-US" altLang="ja-JP" dirty="0" smtClean="0"/>
          </a:p>
          <a:p>
            <a:pPr eaLnBrk="1" hangingPunct="1">
              <a:buFont typeface="Arial" charset="0"/>
              <a:buNone/>
            </a:pPr>
            <a:r>
              <a:rPr lang="ja-JP" altLang="en-US" dirty="0" smtClean="0"/>
              <a:t>⇒臨床家による再犯予測が当たらない。</a:t>
            </a:r>
            <a:r>
              <a:rPr lang="en-US" altLang="ja-JP" dirty="0" smtClean="0"/>
              <a:t/>
            </a:r>
            <a:br>
              <a:rPr lang="en-US" altLang="ja-JP" dirty="0" smtClean="0"/>
            </a:br>
            <a:r>
              <a:rPr lang="ja-JP" altLang="en-US" dirty="0" smtClean="0"/>
              <a:t>「精神科医や心理士による予測は</a:t>
            </a:r>
            <a:r>
              <a:rPr lang="en-US" altLang="ja-JP" dirty="0" smtClean="0"/>
              <a:t>3</a:t>
            </a:r>
            <a:r>
              <a:rPr lang="ja-JP" altLang="en-US" dirty="0" smtClean="0"/>
              <a:t>回に</a:t>
            </a:r>
            <a:r>
              <a:rPr lang="en-US" altLang="ja-JP" dirty="0" smtClean="0"/>
              <a:t>1</a:t>
            </a:r>
            <a:r>
              <a:rPr lang="ja-JP" altLang="en-US" dirty="0" smtClean="0"/>
              <a:t>回しか当たらない」</a:t>
            </a:r>
            <a:r>
              <a:rPr lang="en-US" altLang="ja-JP" sz="2800" dirty="0" smtClean="0"/>
              <a:t>(Monahan,1981 </a:t>
            </a:r>
            <a:r>
              <a:rPr lang="ja-JP" altLang="en-US" sz="2800" dirty="0" smtClean="0"/>
              <a:t>）</a:t>
            </a:r>
          </a:p>
          <a:p>
            <a:pPr eaLnBrk="1" hangingPunct="1"/>
            <a:endParaRPr lang="ja-JP"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dissolve">
                                      <p:cBhvr>
                                        <p:cTn id="7" dur="500"/>
                                        <p:tgtEl>
                                          <p:spTgt spid="174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dissolve">
                                      <p:cBhvr>
                                        <p:cTn id="12"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074" name="Group 98"/>
          <p:cNvGraphicFramePr>
            <a:graphicFrameLocks noGrp="1"/>
          </p:cNvGraphicFramePr>
          <p:nvPr/>
        </p:nvGraphicFramePr>
        <p:xfrm>
          <a:off x="714375" y="1071563"/>
          <a:ext cx="8178827" cy="4299566"/>
        </p:xfrm>
        <a:graphic>
          <a:graphicData uri="http://schemas.openxmlformats.org/drawingml/2006/table">
            <a:tbl>
              <a:tblPr/>
              <a:tblGrid>
                <a:gridCol w="2590062"/>
                <a:gridCol w="2590062"/>
                <a:gridCol w="2998703"/>
              </a:tblGrid>
              <a:tr h="104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実際に再犯を　</a:t>
                      </a: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実際には再犯を　</a:t>
                      </a:r>
                      <a:r>
                        <a:rPr kumimoji="1" lang="ja-JP" altLang="en-US" sz="3200" b="1"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しなかった</a:t>
                      </a:r>
                      <a:endParaRPr kumimoji="1" lang="ja-JP" altLang="en-US" sz="32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64782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再犯を</a:t>
                      </a:r>
                      <a:endPar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t>
                      </a: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する</a:t>
                      </a: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t>
                      </a:r>
                      <a: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と予測した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真陽性</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偽陽性</a:t>
                      </a:r>
                      <a:endParaRPr kumimoji="1" lang="en-US" altLang="ja-JP" sz="3200" b="0" i="0" u="none" strike="noStrike" cap="none" normalizeH="0" baseline="0" dirty="0" smtClean="0">
                        <a:ln>
                          <a:noFill/>
                        </a:ln>
                        <a:solidFill>
                          <a:schemeClr val="bg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r>
              <a:tr h="15849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再犯を　</a:t>
                      </a:r>
                      <a: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しない　</a:t>
                      </a:r>
                      <a:r>
                        <a:rPr kumimoji="1" lang="en-US" altLang="ja-JP"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と予測した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偽</a:t>
                      </a:r>
                      <a:r>
                        <a:rPr kumimoji="1" lang="ja-JP" altLang="en-US" sz="3200" b="0" i="0" u="none" strike="noStrike" cap="none" normalizeH="0" baseline="0" dirty="0" smtClean="0">
                          <a:ln>
                            <a:noFill/>
                          </a:ln>
                          <a:solidFill>
                            <a:schemeClr val="bg1"/>
                          </a:solidFill>
                          <a:effectLst/>
                          <a:latin typeface="Arial" charset="0"/>
                          <a:ea typeface="ＭＳ Ｐゴシック" pitchFamily="50" charset="-128"/>
                        </a:rPr>
                        <a:t>陰</a:t>
                      </a: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性</a:t>
                      </a:r>
                      <a:endParaRPr kumimoji="1" lang="en-US" altLang="ja-JP" sz="3200" b="0" i="0" u="none" strike="noStrike" cap="none" normalizeH="0" baseline="0" dirty="0" smtClean="0">
                        <a:ln>
                          <a:noFill/>
                        </a:ln>
                        <a:solidFill>
                          <a:schemeClr val="bg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真陰性</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5380" name="Rectangle 62"/>
          <p:cNvSpPr>
            <a:spLocks noChangeArrowheads="1"/>
          </p:cNvSpPr>
          <p:nvPr/>
        </p:nvSpPr>
        <p:spPr bwMode="auto">
          <a:xfrm>
            <a:off x="0" y="3795713"/>
            <a:ext cx="9144000" cy="0"/>
          </a:xfrm>
          <a:prstGeom prst="rect">
            <a:avLst/>
          </a:prstGeom>
          <a:noFill/>
          <a:ln w="9525">
            <a:noFill/>
            <a:miter lim="800000"/>
            <a:headEnd/>
            <a:tailEnd/>
          </a:ln>
        </p:spPr>
        <p:txBody>
          <a:bodyPr wrap="none" anchor="ctr">
            <a:spAutoFit/>
          </a:bodyPr>
          <a:lstStyle/>
          <a:p>
            <a:endParaRPr lang="ja-JP" altLang="ja-JP"/>
          </a:p>
        </p:txBody>
      </p:sp>
      <p:cxnSp>
        <p:nvCxnSpPr>
          <p:cNvPr id="5" name="直線コネクタ 4"/>
          <p:cNvCxnSpPr/>
          <p:nvPr/>
        </p:nvCxnSpPr>
        <p:spPr>
          <a:xfrm>
            <a:off x="714375" y="1071563"/>
            <a:ext cx="2571750" cy="100012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5382" name="テキスト ボックス 5"/>
          <p:cNvSpPr txBox="1">
            <a:spLocks noChangeArrowheads="1"/>
          </p:cNvSpPr>
          <p:nvPr/>
        </p:nvSpPr>
        <p:spPr bwMode="auto">
          <a:xfrm>
            <a:off x="2214563" y="1071563"/>
            <a:ext cx="1143000" cy="584200"/>
          </a:xfrm>
          <a:prstGeom prst="rect">
            <a:avLst/>
          </a:prstGeom>
          <a:noFill/>
          <a:ln w="9525">
            <a:noFill/>
            <a:miter lim="800000"/>
            <a:headEnd/>
            <a:tailEnd/>
          </a:ln>
        </p:spPr>
        <p:txBody>
          <a:bodyPr>
            <a:spAutoFit/>
          </a:bodyPr>
          <a:lstStyle/>
          <a:p>
            <a:r>
              <a:rPr lang="ja-JP" altLang="en-US" sz="3200"/>
              <a:t>結果</a:t>
            </a:r>
          </a:p>
        </p:txBody>
      </p:sp>
      <p:sp>
        <p:nvSpPr>
          <p:cNvPr id="15383" name="テキスト ボックス 6"/>
          <p:cNvSpPr txBox="1">
            <a:spLocks noChangeArrowheads="1"/>
          </p:cNvSpPr>
          <p:nvPr/>
        </p:nvSpPr>
        <p:spPr bwMode="auto">
          <a:xfrm>
            <a:off x="714375" y="1500188"/>
            <a:ext cx="1143000" cy="584200"/>
          </a:xfrm>
          <a:prstGeom prst="rect">
            <a:avLst/>
          </a:prstGeom>
          <a:noFill/>
          <a:ln w="9525">
            <a:noFill/>
            <a:miter lim="800000"/>
            <a:headEnd/>
            <a:tailEnd/>
          </a:ln>
        </p:spPr>
        <p:txBody>
          <a:bodyPr>
            <a:spAutoFit/>
          </a:bodyPr>
          <a:lstStyle/>
          <a:p>
            <a:r>
              <a:rPr lang="ja-JP" altLang="en-US" sz="3200"/>
              <a:t>予測</a:t>
            </a:r>
          </a:p>
        </p:txBody>
      </p:sp>
      <p:sp>
        <p:nvSpPr>
          <p:cNvPr id="8" name="タイトル 4"/>
          <p:cNvSpPr txBox="1">
            <a:spLocks/>
          </p:cNvSpPr>
          <p:nvPr/>
        </p:nvSpPr>
        <p:spPr>
          <a:xfrm>
            <a:off x="457200" y="274638"/>
            <a:ext cx="8229600" cy="725487"/>
          </a:xfrm>
          <a:prstGeom prst="rect">
            <a:avLst/>
          </a:prstGeom>
        </p:spPr>
        <p:txBody>
          <a:bodyPr/>
          <a:lstStyle/>
          <a:p>
            <a:pPr algn="ctr" eaLnBrk="0" hangingPunct="0">
              <a:defRPr/>
            </a:pPr>
            <a:r>
              <a:rPr lang="ja-JP" altLang="en-US" sz="3600" dirty="0" smtClean="0"/>
              <a:t>リスク予測の分割</a:t>
            </a:r>
            <a:endParaRPr lang="ja-JP" altLang="en-US" sz="3600" dirty="0"/>
          </a:p>
        </p:txBody>
      </p:sp>
      <p:sp>
        <p:nvSpPr>
          <p:cNvPr id="9" name="円/楕円 8"/>
          <p:cNvSpPr/>
          <p:nvPr/>
        </p:nvSpPr>
        <p:spPr>
          <a:xfrm>
            <a:off x="3571875" y="2643188"/>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あたり</a:t>
            </a:r>
          </a:p>
        </p:txBody>
      </p:sp>
      <p:sp>
        <p:nvSpPr>
          <p:cNvPr id="10" name="円/楕円 9"/>
          <p:cNvSpPr/>
          <p:nvPr/>
        </p:nvSpPr>
        <p:spPr>
          <a:xfrm>
            <a:off x="6429375" y="4286250"/>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あたり</a:t>
            </a:r>
          </a:p>
        </p:txBody>
      </p:sp>
      <p:sp>
        <p:nvSpPr>
          <p:cNvPr id="11" name="円/楕円 10"/>
          <p:cNvSpPr/>
          <p:nvPr/>
        </p:nvSpPr>
        <p:spPr>
          <a:xfrm>
            <a:off x="6286500" y="2643188"/>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はずれ</a:t>
            </a:r>
          </a:p>
        </p:txBody>
      </p:sp>
      <p:sp>
        <p:nvSpPr>
          <p:cNvPr id="12" name="円/楕円 11"/>
          <p:cNvSpPr/>
          <p:nvPr/>
        </p:nvSpPr>
        <p:spPr>
          <a:xfrm>
            <a:off x="3643313" y="4286250"/>
            <a:ext cx="2071687"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はずれ</a:t>
            </a:r>
          </a:p>
        </p:txBody>
      </p:sp>
      <p:sp>
        <p:nvSpPr>
          <p:cNvPr id="13" name="タイトル 4"/>
          <p:cNvSpPr txBox="1">
            <a:spLocks/>
          </p:cNvSpPr>
          <p:nvPr/>
        </p:nvSpPr>
        <p:spPr>
          <a:xfrm>
            <a:off x="428625" y="5346700"/>
            <a:ext cx="8229600" cy="725488"/>
          </a:xfrm>
          <a:prstGeom prst="rect">
            <a:avLst/>
          </a:prstGeom>
        </p:spPr>
        <p:txBody>
          <a:bodyPr/>
          <a:lstStyle/>
          <a:p>
            <a:pPr eaLnBrk="0" hangingPunct="0">
              <a:defRPr/>
            </a:pPr>
            <a:r>
              <a:rPr lang="ja-JP" altLang="en-US" sz="3200" dirty="0">
                <a:solidFill>
                  <a:srgbClr val="FF0000"/>
                </a:solidFill>
                <a:latin typeface="+mj-lt"/>
                <a:ea typeface="+mj-ea"/>
                <a:cs typeface="+mj-cs"/>
              </a:rPr>
              <a:t>偽陰性（事件）</a:t>
            </a:r>
            <a:r>
              <a:rPr lang="ja-JP" altLang="en-US" sz="3200" dirty="0">
                <a:latin typeface="+mj-lt"/>
                <a:ea typeface="+mj-ea"/>
                <a:cs typeface="+mj-cs"/>
              </a:rPr>
              <a:t>を減らそうとするほど</a:t>
            </a:r>
          </a:p>
        </p:txBody>
      </p:sp>
      <p:sp>
        <p:nvSpPr>
          <p:cNvPr id="14" name="タイトル 4"/>
          <p:cNvSpPr txBox="1">
            <a:spLocks/>
          </p:cNvSpPr>
          <p:nvPr/>
        </p:nvSpPr>
        <p:spPr>
          <a:xfrm>
            <a:off x="428625" y="5857875"/>
            <a:ext cx="8229600" cy="725488"/>
          </a:xfrm>
          <a:prstGeom prst="rect">
            <a:avLst/>
          </a:prstGeom>
        </p:spPr>
        <p:txBody>
          <a:bodyPr/>
          <a:lstStyle/>
          <a:p>
            <a:pPr eaLnBrk="0" hangingPunct="0">
              <a:defRPr/>
            </a:pPr>
            <a:r>
              <a:rPr lang="ja-JP" altLang="en-US" sz="3200" dirty="0">
                <a:solidFill>
                  <a:srgbClr val="FF0000"/>
                </a:solidFill>
                <a:latin typeface="+mj-lt"/>
                <a:ea typeface="+mj-ea"/>
                <a:cs typeface="+mj-cs"/>
              </a:rPr>
              <a:t>偽陽性（不必要な拘禁・制限）</a:t>
            </a:r>
            <a:r>
              <a:rPr lang="ja-JP" altLang="en-US" sz="3200" dirty="0">
                <a:latin typeface="+mj-lt"/>
                <a:ea typeface="+mj-ea"/>
                <a:cs typeface="+mj-cs"/>
              </a:rPr>
              <a:t>が増える</a:t>
            </a:r>
          </a:p>
        </p:txBody>
      </p:sp>
      <p:sp>
        <p:nvSpPr>
          <p:cNvPr id="15" name="右矢印 14"/>
          <p:cNvSpPr/>
          <p:nvPr/>
        </p:nvSpPr>
        <p:spPr>
          <a:xfrm rot="1710906">
            <a:off x="5791200" y="2241550"/>
            <a:ext cx="928688" cy="8572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右矢印 15"/>
          <p:cNvSpPr/>
          <p:nvPr/>
        </p:nvSpPr>
        <p:spPr>
          <a:xfrm rot="1710906">
            <a:off x="3005138" y="3956050"/>
            <a:ext cx="928687" cy="85725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角丸四角形吹き出し 16"/>
          <p:cNvSpPr/>
          <p:nvPr/>
        </p:nvSpPr>
        <p:spPr>
          <a:xfrm>
            <a:off x="1" y="0"/>
            <a:ext cx="5867399" cy="1828800"/>
          </a:xfrm>
          <a:prstGeom prst="wedgeRoundRectCallout">
            <a:avLst>
              <a:gd name="adj1" fmla="val 46442"/>
              <a:gd name="adj2" fmla="val 7760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3200" dirty="0" err="1" smtClean="0"/>
              <a:t>Baxtrom</a:t>
            </a:r>
            <a:r>
              <a:rPr lang="ja-JP" altLang="en-US" sz="3200" dirty="0" smtClean="0"/>
              <a:t>研究で分かったことは</a:t>
            </a:r>
            <a:r>
              <a:rPr lang="en-US" altLang="ja-JP" sz="3200" dirty="0" smtClean="0"/>
              <a:t/>
            </a:r>
            <a:br>
              <a:rPr lang="en-US" altLang="ja-JP" sz="3200" dirty="0" smtClean="0"/>
            </a:br>
            <a:r>
              <a:rPr lang="ja-JP" altLang="en-US" sz="3200" dirty="0" smtClean="0"/>
              <a:t>「偽陽性が非常に多かった」</a:t>
            </a:r>
            <a:r>
              <a:rPr lang="en-US" altLang="ja-JP" sz="3200" dirty="0" smtClean="0"/>
              <a:t/>
            </a:r>
            <a:br>
              <a:rPr lang="en-US" altLang="ja-JP" sz="3200" dirty="0" smtClean="0"/>
            </a:br>
            <a:r>
              <a:rPr lang="ja-JP" altLang="en-US" sz="3200" dirty="0" smtClean="0"/>
              <a:t>ということ</a:t>
            </a:r>
            <a:endParaRPr lang="ja-JP" altLang="en-US" sz="3200" dirty="0"/>
          </a:p>
        </p:txBody>
      </p:sp>
      <p:sp>
        <p:nvSpPr>
          <p:cNvPr id="18" name="角丸四角形吹き出し 17"/>
          <p:cNvSpPr/>
          <p:nvPr/>
        </p:nvSpPr>
        <p:spPr>
          <a:xfrm>
            <a:off x="381000" y="3352800"/>
            <a:ext cx="6477000" cy="2971800"/>
          </a:xfrm>
          <a:prstGeom prst="wedgeRoundRectCallout">
            <a:avLst>
              <a:gd name="adj1" fmla="val 10957"/>
              <a:gd name="adj2" fmla="val -62395"/>
              <a:gd name="adj3" fmla="val 16667"/>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ja-JP" altLang="en-US" sz="2800" dirty="0" smtClean="0"/>
              <a:t>入院期間を考えるとき</a:t>
            </a:r>
            <a:r>
              <a:rPr lang="en-US" altLang="ja-JP" sz="3200" dirty="0" smtClean="0"/>
              <a:t/>
            </a:r>
            <a:br>
              <a:rPr lang="en-US" altLang="ja-JP" sz="3200" dirty="0" smtClean="0"/>
            </a:br>
            <a:r>
              <a:rPr lang="ja-JP" altLang="en-US" sz="3200" dirty="0" smtClean="0"/>
              <a:t>医療観察法医療でも偽陽性による不必要な拘禁が続いている危険性はないか？</a:t>
            </a:r>
            <a:endParaRPr lang="en-US" altLang="ja-JP" sz="3200" dirty="0" smtClean="0"/>
          </a:p>
          <a:p>
            <a:pPr algn="ctr">
              <a:defRPr/>
            </a:pPr>
            <a:r>
              <a:rPr lang="ja-JP" altLang="en-US" sz="2800" dirty="0" smtClean="0"/>
              <a:t>・・・と考慮が必要では？</a:t>
            </a:r>
            <a:endParaRPr lang="ja-JP" altLang="en-US" sz="2800" dirty="0"/>
          </a:p>
        </p:txBody>
      </p:sp>
      <p:sp>
        <p:nvSpPr>
          <p:cNvPr id="19" name="角丸四角形吹き出し 18"/>
          <p:cNvSpPr/>
          <p:nvPr/>
        </p:nvSpPr>
        <p:spPr>
          <a:xfrm>
            <a:off x="0" y="1219200"/>
            <a:ext cx="5867399" cy="1828800"/>
          </a:xfrm>
          <a:prstGeom prst="wedgeRoundRectCallout">
            <a:avLst>
              <a:gd name="adj1" fmla="val 56272"/>
              <a:gd name="adj2" fmla="val 30682"/>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smtClean="0"/>
              <a:t>構造化されない臨床家の判断は偽陽性を招きやすい</a:t>
            </a:r>
            <a:r>
              <a:rPr lang="en-US" altLang="ja-JP" sz="3200" dirty="0" smtClean="0"/>
              <a:t/>
            </a:r>
            <a:br>
              <a:rPr lang="en-US" altLang="ja-JP" sz="3200" dirty="0" smtClean="0"/>
            </a:br>
            <a:r>
              <a:rPr lang="ja-JP" altLang="en-US" sz="3200" dirty="0" smtClean="0"/>
              <a:t>ということ</a:t>
            </a:r>
            <a:endParaRPr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ssolve">
                                      <p:cBhvr>
                                        <p:cTn id="23" dur="500"/>
                                        <p:tgtEl>
                                          <p:spTgt spid="16"/>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dissolv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dissolv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linds(horizontal)">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linds(horizontal)">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animBg="1"/>
      <p:bldP spid="16" grpId="0" animBg="1"/>
      <p:bldP spid="17"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4"/>
          <p:cNvSpPr>
            <a:spLocks noGrp="1"/>
          </p:cNvSpPr>
          <p:nvPr>
            <p:ph type="title"/>
          </p:nvPr>
        </p:nvSpPr>
        <p:spPr>
          <a:xfrm>
            <a:off x="457200" y="274638"/>
            <a:ext cx="8229600" cy="868362"/>
          </a:xfrm>
        </p:spPr>
        <p:txBody>
          <a:bodyPr/>
          <a:lstStyle/>
          <a:p>
            <a:r>
              <a:rPr lang="ja-JP" altLang="en-US" sz="3600" dirty="0" smtClean="0"/>
              <a:t>海外のリスクアセスメント研究の発展</a:t>
            </a:r>
          </a:p>
        </p:txBody>
      </p:sp>
      <p:sp>
        <p:nvSpPr>
          <p:cNvPr id="15363" name="コンテンツ プレースホルダ 5"/>
          <p:cNvSpPr>
            <a:spLocks noGrp="1"/>
          </p:cNvSpPr>
          <p:nvPr>
            <p:ph idx="1"/>
          </p:nvPr>
        </p:nvSpPr>
        <p:spPr>
          <a:xfrm>
            <a:off x="285750" y="1143000"/>
            <a:ext cx="8715375" cy="5357813"/>
          </a:xfrm>
        </p:spPr>
        <p:txBody>
          <a:bodyPr/>
          <a:lstStyle/>
          <a:p>
            <a:pPr>
              <a:buFont typeface="Arial" charset="0"/>
              <a:buNone/>
            </a:pPr>
            <a:r>
              <a:rPr lang="ja-JP" altLang="en-US" sz="2800" dirty="0" smtClean="0"/>
              <a:t>１）構造化されない臨床家の判断（第</a:t>
            </a:r>
            <a:r>
              <a:rPr lang="en-US" altLang="ja-JP" sz="2800" dirty="0" smtClean="0"/>
              <a:t>1</a:t>
            </a:r>
            <a:r>
              <a:rPr lang="ja-JP" altLang="en-US" sz="2800" dirty="0" smtClean="0"/>
              <a:t>世代）</a:t>
            </a:r>
            <a:r>
              <a:rPr lang="en-US" altLang="ja-JP" sz="2800" dirty="0" smtClean="0"/>
              <a:t/>
            </a:r>
            <a:br>
              <a:rPr lang="en-US" altLang="ja-JP" sz="2800" dirty="0" smtClean="0"/>
            </a:br>
            <a:r>
              <a:rPr lang="ja-JP" altLang="en-US" sz="2400" dirty="0" smtClean="0"/>
              <a:t>⇒当たらない　</a:t>
            </a:r>
            <a:r>
              <a:rPr lang="en-US" altLang="ja-JP" sz="2400" dirty="0" err="1" smtClean="0"/>
              <a:t>Baxtrom</a:t>
            </a:r>
            <a:r>
              <a:rPr lang="ja-JP" altLang="en-US" sz="2400" dirty="0" smtClean="0"/>
              <a:t>研究</a:t>
            </a:r>
            <a:endParaRPr lang="en-US" altLang="ja-JP" sz="2400" dirty="0" smtClean="0"/>
          </a:p>
          <a:p>
            <a:pPr>
              <a:buFont typeface="Arial" charset="0"/>
              <a:buNone/>
            </a:pPr>
            <a:r>
              <a:rPr lang="ja-JP" altLang="en-US" sz="2800" dirty="0" smtClean="0"/>
              <a:t>２）暴力する人としない人の違いは何か？</a:t>
            </a:r>
            <a:r>
              <a:rPr lang="en-US" altLang="ja-JP" sz="2800" dirty="0" smtClean="0"/>
              <a:t/>
            </a:r>
            <a:br>
              <a:rPr lang="en-US" altLang="ja-JP" sz="2800" dirty="0" smtClean="0"/>
            </a:br>
            <a:r>
              <a:rPr lang="ja-JP" altLang="en-US" sz="2800" dirty="0" smtClean="0"/>
              <a:t>リスクファクターは何か？</a:t>
            </a:r>
            <a:endParaRPr lang="en-US" altLang="ja-JP" sz="2800" dirty="0" smtClean="0"/>
          </a:p>
          <a:p>
            <a:pPr>
              <a:buFont typeface="Arial" charset="0"/>
              <a:buNone/>
            </a:pPr>
            <a:r>
              <a:rPr lang="ja-JP" altLang="en-US" sz="2800" dirty="0" smtClean="0"/>
              <a:t>３）リスクファクターの組み合わせによって、暴力を予測するツールの作成</a:t>
            </a:r>
            <a:r>
              <a:rPr lang="en-US" altLang="ja-JP" sz="2800" dirty="0" smtClean="0"/>
              <a:t/>
            </a:r>
            <a:br>
              <a:rPr lang="en-US" altLang="ja-JP" sz="2800" dirty="0" smtClean="0"/>
            </a:br>
            <a:r>
              <a:rPr lang="en-US" altLang="ja-JP" sz="2800" dirty="0" smtClean="0">
                <a:solidFill>
                  <a:srgbClr val="002060"/>
                </a:solidFill>
              </a:rPr>
              <a:t>Actuarial Risk Assessment</a:t>
            </a:r>
            <a:r>
              <a:rPr lang="ja-JP" altLang="en-US" sz="2800" dirty="0" smtClean="0">
                <a:solidFill>
                  <a:srgbClr val="002060"/>
                </a:solidFill>
              </a:rPr>
              <a:t>保険数理的尺度</a:t>
            </a:r>
            <a:r>
              <a:rPr lang="en-US" altLang="ja-JP" sz="2800" dirty="0" smtClean="0"/>
              <a:t/>
            </a:r>
            <a:br>
              <a:rPr lang="en-US" altLang="ja-JP" sz="2800" dirty="0" smtClean="0"/>
            </a:br>
            <a:r>
              <a:rPr lang="ja-JP" altLang="en-US" sz="2400" dirty="0" smtClean="0"/>
              <a:t>（第</a:t>
            </a:r>
            <a:r>
              <a:rPr lang="en-US" altLang="ja-JP" sz="2400" dirty="0" smtClean="0"/>
              <a:t>2</a:t>
            </a:r>
            <a:r>
              <a:rPr lang="ja-JP" altLang="en-US" sz="2400" dirty="0" smtClean="0"/>
              <a:t>世代）　</a:t>
            </a:r>
            <a:r>
              <a:rPr lang="en-US" altLang="ja-JP" sz="2400" dirty="0" smtClean="0"/>
              <a:t>VRAG</a:t>
            </a:r>
            <a:r>
              <a:rPr lang="ja-JP" altLang="en-US" sz="2400" dirty="0" err="1" smtClean="0"/>
              <a:t>、</a:t>
            </a:r>
            <a:r>
              <a:rPr lang="en-US" altLang="ja-JP" sz="2400" dirty="0" smtClean="0"/>
              <a:t>ICT</a:t>
            </a:r>
            <a:r>
              <a:rPr lang="ja-JP" altLang="en-US" sz="2400" dirty="0" smtClean="0"/>
              <a:t>（</a:t>
            </a:r>
            <a:r>
              <a:rPr lang="en-US" altLang="ja-JP" sz="2400" dirty="0" smtClean="0"/>
              <a:t>COVR)</a:t>
            </a:r>
            <a:endParaRPr lang="en-US" altLang="ja-JP" sz="2800" dirty="0" smtClean="0"/>
          </a:p>
          <a:p>
            <a:pPr>
              <a:buFont typeface="Arial" charset="0"/>
              <a:buNone/>
            </a:pPr>
            <a:r>
              <a:rPr lang="ja-JP" altLang="en-US" sz="2800" dirty="0" smtClean="0"/>
              <a:t>４）保険数理的尺度への批判</a:t>
            </a:r>
            <a:r>
              <a:rPr lang="en-US" altLang="ja-JP" sz="2800" dirty="0" smtClean="0"/>
              <a:t/>
            </a:r>
            <a:br>
              <a:rPr lang="en-US" altLang="ja-JP" sz="2800" dirty="0" smtClean="0"/>
            </a:br>
            <a:r>
              <a:rPr lang="ja-JP" altLang="en-US" sz="2800" dirty="0" smtClean="0"/>
              <a:t>尺度を開発した際の集団に最適化されており、他の集団には使えないのでは</a:t>
            </a:r>
            <a:r>
              <a:rPr lang="en-US" altLang="ja-JP" sz="2800" dirty="0" smtClean="0"/>
              <a:t/>
            </a:r>
            <a:br>
              <a:rPr lang="en-US" altLang="ja-JP" sz="2800" dirty="0" smtClean="0"/>
            </a:br>
            <a:r>
              <a:rPr lang="ja-JP" altLang="en-US" sz="2800" dirty="0" smtClean="0">
                <a:solidFill>
                  <a:srgbClr val="002060"/>
                </a:solidFill>
              </a:rPr>
              <a:t>構造化された臨床評価</a:t>
            </a:r>
            <a:r>
              <a:rPr lang="ja-JP" altLang="en-US" sz="2800" dirty="0" smtClean="0"/>
              <a:t>（第</a:t>
            </a:r>
            <a:r>
              <a:rPr lang="en-US" altLang="ja-JP" sz="2800" dirty="0" smtClean="0"/>
              <a:t>3</a:t>
            </a:r>
            <a:r>
              <a:rPr lang="ja-JP" altLang="en-US" sz="2800" dirty="0" smtClean="0"/>
              <a:t>世代）の開発　</a:t>
            </a:r>
            <a:r>
              <a:rPr lang="en-US" altLang="ja-JP" sz="2400" dirty="0" smtClean="0"/>
              <a:t>HCR-20</a:t>
            </a:r>
            <a:r>
              <a:rPr lang="ja-JP" altLang="en-US" sz="2400" dirty="0" err="1" smtClean="0"/>
              <a:t>、</a:t>
            </a:r>
            <a:r>
              <a:rPr lang="en-US" altLang="ja-JP" sz="2400" dirty="0" smtClean="0"/>
              <a:t>LSI-R</a:t>
            </a:r>
            <a:endParaRPr lang="ja-JP" altLang="en-US" sz="2800" dirty="0" smtClean="0"/>
          </a:p>
        </p:txBody>
      </p:sp>
      <p:sp>
        <p:nvSpPr>
          <p:cNvPr id="4" name="角丸四角形吹き出し 3"/>
          <p:cNvSpPr/>
          <p:nvPr/>
        </p:nvSpPr>
        <p:spPr>
          <a:xfrm>
            <a:off x="6000750" y="4143375"/>
            <a:ext cx="2928938" cy="1143000"/>
          </a:xfrm>
          <a:prstGeom prst="wedgeRoundRectCallout">
            <a:avLst>
              <a:gd name="adj1" fmla="val -85136"/>
              <a:gd name="adj2" fmla="val 29497"/>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角丸四角形吹き出し 4"/>
          <p:cNvSpPr/>
          <p:nvPr/>
        </p:nvSpPr>
        <p:spPr>
          <a:xfrm>
            <a:off x="5857875" y="4143375"/>
            <a:ext cx="3286125" cy="1143000"/>
          </a:xfrm>
          <a:prstGeom prst="wedgeRoundRectCallout">
            <a:avLst>
              <a:gd name="adj1" fmla="val -69293"/>
              <a:gd name="adj2" fmla="val -31398"/>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t>保険数理的尺度と</a:t>
            </a:r>
            <a:r>
              <a:rPr lang="en-US" altLang="ja-JP" sz="2400" b="1" dirty="0"/>
              <a:t/>
            </a:r>
            <a:br>
              <a:rPr lang="en-US" altLang="ja-JP" sz="2400" b="1" dirty="0"/>
            </a:br>
            <a:r>
              <a:rPr lang="ja-JP" altLang="en-US" sz="2400" b="1" dirty="0"/>
              <a:t>構造化された臨床評価の論争は続く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6"/>
          <p:cNvSpPr>
            <a:spLocks noGrp="1"/>
          </p:cNvSpPr>
          <p:nvPr>
            <p:ph type="title"/>
          </p:nvPr>
        </p:nvSpPr>
        <p:spPr>
          <a:xfrm>
            <a:off x="457200" y="274638"/>
            <a:ext cx="8229600" cy="796925"/>
          </a:xfrm>
        </p:spPr>
        <p:txBody>
          <a:bodyPr/>
          <a:lstStyle/>
          <a:p>
            <a:r>
              <a:rPr lang="ja-JP" altLang="en-US" sz="4000" dirty="0" smtClean="0"/>
              <a:t>その後の海外の動向</a:t>
            </a:r>
          </a:p>
        </p:txBody>
      </p:sp>
      <p:sp>
        <p:nvSpPr>
          <p:cNvPr id="23555" name="コンテンツ プレースホルダ 7"/>
          <p:cNvSpPr>
            <a:spLocks noGrp="1"/>
          </p:cNvSpPr>
          <p:nvPr>
            <p:ph idx="1"/>
          </p:nvPr>
        </p:nvSpPr>
        <p:spPr>
          <a:xfrm>
            <a:off x="500062" y="1143000"/>
            <a:ext cx="8415337" cy="4525963"/>
          </a:xfrm>
        </p:spPr>
        <p:txBody>
          <a:bodyPr/>
          <a:lstStyle/>
          <a:p>
            <a:r>
              <a:rPr lang="ja-JP" altLang="en-US" dirty="0" smtClean="0"/>
              <a:t>どのリスクアセスメントツールが最も予測妥当性があるか？</a:t>
            </a:r>
            <a:r>
              <a:rPr lang="en-US" altLang="ja-JP" dirty="0" smtClean="0"/>
              <a:t/>
            </a:r>
            <a:br>
              <a:rPr lang="en-US" altLang="ja-JP" dirty="0" smtClean="0"/>
            </a:br>
            <a:r>
              <a:rPr lang="en-US" dirty="0" smtClean="0">
                <a:ea typeface="ＭＳ Ｐゴシック" pitchFamily="50" charset="-128"/>
              </a:rPr>
              <a:t> </a:t>
            </a:r>
            <a:r>
              <a:rPr lang="en-US" altLang="ja-JP" sz="2400" dirty="0" smtClean="0"/>
              <a:t>JP Singh, M </a:t>
            </a:r>
            <a:r>
              <a:rPr lang="en-US" altLang="ja-JP" sz="2400" dirty="0" err="1" smtClean="0"/>
              <a:t>Grann</a:t>
            </a:r>
            <a:r>
              <a:rPr lang="en-US" altLang="ja-JP" sz="2400" dirty="0" smtClean="0"/>
              <a:t>, S </a:t>
            </a:r>
            <a:r>
              <a:rPr lang="en-US" altLang="ja-JP" sz="2400" dirty="0" err="1" smtClean="0"/>
              <a:t>Fazel</a:t>
            </a:r>
            <a:r>
              <a:rPr lang="en-US" altLang="ja-JP" sz="2400" dirty="0" smtClean="0"/>
              <a:t> - Clinical psychology review, 2011</a:t>
            </a:r>
          </a:p>
          <a:p>
            <a:r>
              <a:rPr lang="en-US" altLang="ja-JP" dirty="0" smtClean="0"/>
              <a:t>HCR-20</a:t>
            </a:r>
            <a:r>
              <a:rPr lang="ja-JP" altLang="en-US" dirty="0" err="1" smtClean="0"/>
              <a:t>を第</a:t>
            </a:r>
            <a:r>
              <a:rPr lang="en-US" altLang="ja-JP" dirty="0" smtClean="0"/>
              <a:t>2</a:t>
            </a:r>
            <a:r>
              <a:rPr lang="ja-JP" altLang="en-US" dirty="0" smtClean="0"/>
              <a:t>版から第</a:t>
            </a:r>
            <a:r>
              <a:rPr lang="en-US" altLang="ja-JP" dirty="0" smtClean="0"/>
              <a:t>3</a:t>
            </a:r>
            <a:r>
              <a:rPr lang="ja-JP" altLang="en-US" dirty="0" smtClean="0"/>
              <a:t>版へ改訂</a:t>
            </a:r>
            <a:endParaRPr lang="en-US" altLang="ja-JP" dirty="0" smtClean="0"/>
          </a:p>
          <a:p>
            <a:r>
              <a:rPr lang="ja-JP" altLang="en-US" dirty="0" smtClean="0"/>
              <a:t>長期リスクアセスメント（</a:t>
            </a:r>
            <a:r>
              <a:rPr lang="en-US" altLang="ja-JP" dirty="0" smtClean="0"/>
              <a:t>HCR-20</a:t>
            </a:r>
            <a:r>
              <a:rPr lang="ja-JP" altLang="en-US" dirty="0" smtClean="0"/>
              <a:t>）と短期リスクアセスメント（</a:t>
            </a:r>
            <a:r>
              <a:rPr lang="en-US" altLang="ja-JP" dirty="0" smtClean="0"/>
              <a:t>START</a:t>
            </a:r>
            <a:r>
              <a:rPr lang="ja-JP" altLang="en-US" dirty="0" smtClean="0"/>
              <a:t>）との組み合わせによる包括的リスクアセスメントとリスクマネジメント</a:t>
            </a:r>
          </a:p>
        </p:txBody>
      </p:sp>
      <p:sp>
        <p:nvSpPr>
          <p:cNvPr id="9" name="角丸四角形吹き出し 8"/>
          <p:cNvSpPr/>
          <p:nvPr/>
        </p:nvSpPr>
        <p:spPr>
          <a:xfrm>
            <a:off x="609600" y="5486400"/>
            <a:ext cx="8143875" cy="785813"/>
          </a:xfrm>
          <a:prstGeom prst="wedgeRoundRectCallout">
            <a:avLst>
              <a:gd name="adj1" fmla="val -24307"/>
              <a:gd name="adj2" fmla="val -77536"/>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chemeClr val="bg1"/>
                </a:solidFill>
              </a:rPr>
              <a:t>日本の医療観察法医療はどこにいる？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3"/>
          <p:cNvSpPr>
            <a:spLocks noGrp="1"/>
          </p:cNvSpPr>
          <p:nvPr>
            <p:ph type="title"/>
          </p:nvPr>
        </p:nvSpPr>
        <p:spPr>
          <a:xfrm>
            <a:off x="214313" y="214313"/>
            <a:ext cx="8929687" cy="1919287"/>
          </a:xfrm>
        </p:spPr>
        <p:txBody>
          <a:bodyPr/>
          <a:lstStyle/>
          <a:p>
            <a:r>
              <a:rPr lang="ja-JP" altLang="en-US" sz="3200" dirty="0" smtClean="0"/>
              <a:t>共通評価項目の開発</a:t>
            </a:r>
            <a:r>
              <a:rPr lang="en-US" altLang="ja-JP" sz="3200" dirty="0" smtClean="0"/>
              <a:t/>
            </a:r>
            <a:br>
              <a:rPr lang="en-US" altLang="ja-JP" sz="3200" dirty="0" smtClean="0"/>
            </a:br>
            <a:r>
              <a:rPr lang="ja-JP" altLang="en-US" sz="3200" dirty="0" smtClean="0">
                <a:solidFill>
                  <a:srgbClr val="0070C0"/>
                </a:solidFill>
              </a:rPr>
              <a:t>海外で標準化されたツールが使用できず、</a:t>
            </a:r>
            <a:r>
              <a:rPr lang="en-US" altLang="ja-JP" sz="3200" dirty="0" smtClean="0">
                <a:solidFill>
                  <a:srgbClr val="0070C0"/>
                </a:solidFill>
              </a:rPr>
              <a:t/>
            </a:r>
            <a:br>
              <a:rPr lang="en-US" altLang="ja-JP" sz="3200" dirty="0" smtClean="0">
                <a:solidFill>
                  <a:srgbClr val="0070C0"/>
                </a:solidFill>
              </a:rPr>
            </a:br>
            <a:r>
              <a:rPr lang="ja-JP" altLang="en-US" sz="3200" dirty="0" smtClean="0">
                <a:solidFill>
                  <a:srgbClr val="0070C0"/>
                </a:solidFill>
              </a:rPr>
              <a:t>制度の開始直前に尺度を作って運用を開始</a:t>
            </a:r>
          </a:p>
        </p:txBody>
      </p:sp>
      <p:sp>
        <p:nvSpPr>
          <p:cNvPr id="19459" name="コンテンツ プレースホルダ 5"/>
          <p:cNvSpPr>
            <a:spLocks noGrp="1"/>
          </p:cNvSpPr>
          <p:nvPr>
            <p:ph sz="half" idx="2"/>
          </p:nvPr>
        </p:nvSpPr>
        <p:spPr>
          <a:xfrm>
            <a:off x="1857375" y="1643063"/>
            <a:ext cx="2971800" cy="4268787"/>
          </a:xfrm>
        </p:spPr>
        <p:txBody>
          <a:bodyPr/>
          <a:lstStyle/>
          <a:p>
            <a:pPr>
              <a:buFont typeface="Arial" charset="0"/>
              <a:buNone/>
            </a:pPr>
            <a:endParaRPr lang="ja-JP" altLang="en-US" dirty="0" smtClean="0"/>
          </a:p>
          <a:p>
            <a:pPr eaLnBrk="1" fontAlgn="t" hangingPunct="1">
              <a:buFont typeface="Arial" charset="0"/>
              <a:buNone/>
            </a:pPr>
            <a:r>
              <a:rPr lang="ja-JP" altLang="en-US" b="1" dirty="0" smtClean="0"/>
              <a:t>１．精神病症状</a:t>
            </a:r>
          </a:p>
          <a:p>
            <a:pPr eaLnBrk="1" fontAlgn="t" hangingPunct="1">
              <a:buFont typeface="Arial" charset="0"/>
              <a:buNone/>
            </a:pPr>
            <a:r>
              <a:rPr lang="ja-JP" altLang="en-US" b="1" dirty="0" smtClean="0"/>
              <a:t>２．非精神病性症状</a:t>
            </a:r>
          </a:p>
          <a:p>
            <a:pPr eaLnBrk="1" fontAlgn="t" hangingPunct="1">
              <a:buFont typeface="Arial" charset="0"/>
              <a:buNone/>
            </a:pPr>
            <a:r>
              <a:rPr lang="ja-JP" altLang="en-US" b="1" dirty="0" smtClean="0"/>
              <a:t>３．自殺企図</a:t>
            </a:r>
          </a:p>
          <a:p>
            <a:pPr eaLnBrk="1" fontAlgn="t" hangingPunct="1">
              <a:buFont typeface="Arial" charset="0"/>
              <a:buNone/>
            </a:pPr>
            <a:r>
              <a:rPr lang="ja-JP" altLang="en-US" b="1" dirty="0" smtClean="0"/>
              <a:t>４．内省・洞察</a:t>
            </a:r>
          </a:p>
          <a:p>
            <a:pPr eaLnBrk="1" fontAlgn="t" hangingPunct="1">
              <a:buFont typeface="Arial" charset="0"/>
              <a:buNone/>
            </a:pPr>
            <a:r>
              <a:rPr lang="ja-JP" altLang="en-US" b="1" dirty="0" smtClean="0"/>
              <a:t>５．生活能力</a:t>
            </a:r>
          </a:p>
          <a:p>
            <a:pPr eaLnBrk="1" fontAlgn="t" hangingPunct="1">
              <a:buFont typeface="Arial" charset="0"/>
              <a:buNone/>
            </a:pPr>
            <a:r>
              <a:rPr lang="ja-JP" altLang="en-US" b="1" dirty="0" smtClean="0"/>
              <a:t>６．衝動コントロール</a:t>
            </a:r>
          </a:p>
          <a:p>
            <a:pPr eaLnBrk="1" fontAlgn="t" hangingPunct="1">
              <a:buFont typeface="Arial" charset="0"/>
              <a:buNone/>
            </a:pPr>
            <a:r>
              <a:rPr lang="ja-JP" altLang="en-US" b="1" dirty="0" smtClean="0"/>
              <a:t>７．共感性</a:t>
            </a:r>
          </a:p>
          <a:p>
            <a:pPr eaLnBrk="1" fontAlgn="t" hangingPunct="1">
              <a:buFont typeface="Arial" charset="0"/>
              <a:buNone/>
            </a:pPr>
            <a:r>
              <a:rPr lang="ja-JP" altLang="en-US" b="1" dirty="0" smtClean="0"/>
              <a:t>８．非社会性</a:t>
            </a:r>
          </a:p>
          <a:p>
            <a:pPr eaLnBrk="1" fontAlgn="t" hangingPunct="1">
              <a:buFont typeface="Arial" charset="0"/>
              <a:buNone/>
            </a:pPr>
            <a:r>
              <a:rPr lang="ja-JP" altLang="en-US" b="1" dirty="0" smtClean="0"/>
              <a:t>９．対人暴力</a:t>
            </a:r>
          </a:p>
          <a:p>
            <a:pPr>
              <a:buFont typeface="Arial" charset="0"/>
              <a:buNone/>
            </a:pPr>
            <a:endParaRPr lang="ja-JP" altLang="en-US" dirty="0" smtClean="0"/>
          </a:p>
        </p:txBody>
      </p:sp>
      <p:sp>
        <p:nvSpPr>
          <p:cNvPr id="8" name="コンテンツ プレースホルダ 7"/>
          <p:cNvSpPr>
            <a:spLocks noGrp="1"/>
          </p:cNvSpPr>
          <p:nvPr>
            <p:ph sz="quarter" idx="4"/>
          </p:nvPr>
        </p:nvSpPr>
        <p:spPr>
          <a:xfrm>
            <a:off x="4714875" y="2000250"/>
            <a:ext cx="4214813" cy="4054475"/>
          </a:xfrm>
        </p:spPr>
        <p:txBody>
          <a:bodyPr/>
          <a:lstStyle/>
          <a:p>
            <a:pPr eaLnBrk="1" fontAlgn="t" hangingPunct="1">
              <a:buFont typeface="Arial" charset="0"/>
              <a:buNone/>
              <a:defRPr/>
            </a:pPr>
            <a:r>
              <a:rPr lang="en-US" b="1" dirty="0" smtClean="0">
                <a:latin typeface="+mn-ea"/>
              </a:rPr>
              <a:t>10</a:t>
            </a:r>
            <a:r>
              <a:rPr lang="ja-JP" altLang="en-US" b="1" dirty="0" err="1" smtClean="0">
                <a:latin typeface="+mn-ea"/>
              </a:rPr>
              <a:t>．</a:t>
            </a:r>
            <a:r>
              <a:rPr lang="ja-JP" altLang="en-US" b="1" dirty="0" smtClean="0">
                <a:latin typeface="+mn-ea"/>
              </a:rPr>
              <a:t>個人的支援</a:t>
            </a:r>
          </a:p>
          <a:p>
            <a:pPr eaLnBrk="1" fontAlgn="t" hangingPunct="1">
              <a:buFont typeface="Arial" charset="0"/>
              <a:buNone/>
              <a:defRPr/>
            </a:pPr>
            <a:r>
              <a:rPr lang="en-US" b="1" dirty="0" smtClean="0">
                <a:latin typeface="+mn-ea"/>
              </a:rPr>
              <a:t>11</a:t>
            </a:r>
            <a:r>
              <a:rPr lang="ja-JP" altLang="en-US" b="1" dirty="0" err="1" smtClean="0">
                <a:latin typeface="+mn-ea"/>
              </a:rPr>
              <a:t>．</a:t>
            </a:r>
            <a:r>
              <a:rPr lang="ja-JP" altLang="en-US" b="1" dirty="0" smtClean="0">
                <a:latin typeface="+mn-ea"/>
              </a:rPr>
              <a:t>コミュニティ要因</a:t>
            </a:r>
          </a:p>
          <a:p>
            <a:pPr eaLnBrk="1" fontAlgn="t" hangingPunct="1">
              <a:buFont typeface="Arial" charset="0"/>
              <a:buNone/>
              <a:defRPr/>
            </a:pPr>
            <a:r>
              <a:rPr lang="en-US" b="1" dirty="0" smtClean="0">
                <a:latin typeface="+mn-ea"/>
              </a:rPr>
              <a:t>12</a:t>
            </a:r>
            <a:r>
              <a:rPr lang="ja-JP" altLang="en-US" b="1" dirty="0" err="1" smtClean="0">
                <a:latin typeface="+mn-ea"/>
              </a:rPr>
              <a:t>．</a:t>
            </a:r>
            <a:r>
              <a:rPr lang="ja-JP" altLang="en-US" b="1" dirty="0" smtClean="0">
                <a:latin typeface="+mn-ea"/>
              </a:rPr>
              <a:t>ストレス</a:t>
            </a:r>
          </a:p>
          <a:p>
            <a:pPr eaLnBrk="1" fontAlgn="t" hangingPunct="1">
              <a:buFont typeface="Arial" charset="0"/>
              <a:buNone/>
              <a:defRPr/>
            </a:pPr>
            <a:r>
              <a:rPr lang="en-US" b="1" dirty="0" smtClean="0">
                <a:latin typeface="+mn-ea"/>
              </a:rPr>
              <a:t>13</a:t>
            </a:r>
            <a:r>
              <a:rPr lang="ja-JP" altLang="en-US" b="1" dirty="0" err="1" smtClean="0">
                <a:latin typeface="+mn-ea"/>
              </a:rPr>
              <a:t>．</a:t>
            </a:r>
            <a:r>
              <a:rPr lang="ja-JP" altLang="en-US" b="1" dirty="0" smtClean="0">
                <a:latin typeface="+mn-ea"/>
              </a:rPr>
              <a:t>物質乱用</a:t>
            </a:r>
          </a:p>
          <a:p>
            <a:pPr eaLnBrk="1" fontAlgn="t" hangingPunct="1">
              <a:buFont typeface="Arial" charset="0"/>
              <a:buNone/>
              <a:defRPr/>
            </a:pPr>
            <a:r>
              <a:rPr lang="en-US" b="1" dirty="0" smtClean="0">
                <a:latin typeface="+mn-ea"/>
              </a:rPr>
              <a:t>14</a:t>
            </a:r>
            <a:r>
              <a:rPr lang="ja-JP" altLang="en-US" b="1" dirty="0" err="1" smtClean="0">
                <a:latin typeface="+mn-ea"/>
              </a:rPr>
              <a:t>．</a:t>
            </a:r>
            <a:r>
              <a:rPr lang="ja-JP" altLang="en-US" b="1" dirty="0" smtClean="0">
                <a:latin typeface="+mn-ea"/>
              </a:rPr>
              <a:t>現実的計画</a:t>
            </a:r>
          </a:p>
          <a:p>
            <a:pPr eaLnBrk="1" fontAlgn="t" hangingPunct="1">
              <a:buFont typeface="Arial" charset="0"/>
              <a:buNone/>
              <a:defRPr/>
            </a:pPr>
            <a:r>
              <a:rPr lang="en-US" b="1" dirty="0" smtClean="0">
                <a:latin typeface="+mn-ea"/>
              </a:rPr>
              <a:t>15</a:t>
            </a:r>
            <a:r>
              <a:rPr lang="ja-JP" altLang="en-US" b="1" dirty="0" err="1" smtClean="0">
                <a:latin typeface="+mn-ea"/>
              </a:rPr>
              <a:t>．</a:t>
            </a:r>
            <a:r>
              <a:rPr lang="ja-JP" altLang="en-US" b="1" dirty="0" smtClean="0">
                <a:latin typeface="+mn-ea"/>
              </a:rPr>
              <a:t>コンプライアンス</a:t>
            </a:r>
          </a:p>
          <a:p>
            <a:pPr eaLnBrk="1" fontAlgn="t" hangingPunct="1">
              <a:buFont typeface="Arial" charset="0"/>
              <a:buNone/>
              <a:defRPr/>
            </a:pPr>
            <a:r>
              <a:rPr lang="en-US" b="1" dirty="0" smtClean="0">
                <a:latin typeface="+mn-ea"/>
              </a:rPr>
              <a:t>16</a:t>
            </a:r>
            <a:r>
              <a:rPr lang="ja-JP" altLang="en-US" b="1" dirty="0" err="1" smtClean="0">
                <a:latin typeface="+mn-ea"/>
              </a:rPr>
              <a:t>．</a:t>
            </a:r>
            <a:r>
              <a:rPr lang="ja-JP" altLang="en-US" b="1" dirty="0" smtClean="0">
                <a:latin typeface="+mn-ea"/>
              </a:rPr>
              <a:t>治療効果</a:t>
            </a:r>
          </a:p>
          <a:p>
            <a:pPr eaLnBrk="1" fontAlgn="t" hangingPunct="1">
              <a:buFont typeface="Arial" charset="0"/>
              <a:buNone/>
              <a:defRPr/>
            </a:pPr>
            <a:r>
              <a:rPr lang="en-US" b="1" dirty="0" smtClean="0">
                <a:latin typeface="+mn-ea"/>
              </a:rPr>
              <a:t>17</a:t>
            </a:r>
            <a:r>
              <a:rPr lang="ja-JP" altLang="en-US" b="1" dirty="0" err="1" smtClean="0">
                <a:latin typeface="+mn-ea"/>
              </a:rPr>
              <a:t>．</a:t>
            </a:r>
            <a:r>
              <a:rPr lang="ja-JP" altLang="en-US" b="1" dirty="0" smtClean="0">
                <a:latin typeface="+mn-ea"/>
              </a:rPr>
              <a:t>治療・ケアの継続性</a:t>
            </a:r>
          </a:p>
          <a:p>
            <a:pPr>
              <a:defRPr/>
            </a:pPr>
            <a:endParaRPr lang="ja-JP" altLang="en-US" b="1" dirty="0"/>
          </a:p>
        </p:txBody>
      </p:sp>
      <p:sp>
        <p:nvSpPr>
          <p:cNvPr id="7" name="角丸四角形 6"/>
          <p:cNvSpPr/>
          <p:nvPr/>
        </p:nvSpPr>
        <p:spPr>
          <a:xfrm>
            <a:off x="152400" y="1981200"/>
            <a:ext cx="8786812" cy="13573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800" dirty="0"/>
              <a:t>HCR-20</a:t>
            </a:r>
            <a:r>
              <a:rPr lang="ja-JP" altLang="en-US" sz="2800" dirty="0"/>
              <a:t>（構造化された臨床評価によるリスクアセスメントツール）をモデルにしながら</a:t>
            </a:r>
            <a:endParaRPr lang="en-US" altLang="ja-JP" sz="2800" dirty="0"/>
          </a:p>
          <a:p>
            <a:pPr algn="ctr">
              <a:defRPr/>
            </a:pPr>
            <a:r>
              <a:rPr lang="ja-JP" altLang="en-US" sz="2800" dirty="0"/>
              <a:t>過去の要因＝変わらない部分は外す</a:t>
            </a:r>
          </a:p>
        </p:txBody>
      </p:sp>
      <p:sp>
        <p:nvSpPr>
          <p:cNvPr id="11" name="角丸四角形吹き出し 10"/>
          <p:cNvSpPr/>
          <p:nvPr/>
        </p:nvSpPr>
        <p:spPr>
          <a:xfrm>
            <a:off x="304800" y="3657600"/>
            <a:ext cx="8501062" cy="1428750"/>
          </a:xfrm>
          <a:prstGeom prst="wedgeRoundRectCallout">
            <a:avLst>
              <a:gd name="adj1" fmla="val -3826"/>
              <a:gd name="adj2" fmla="val -75850"/>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solidFill>
                  <a:schemeClr val="bg1"/>
                </a:solidFill>
              </a:rPr>
              <a:t>厚生労働省からの要望として、リスクのみに力点を置いて「再犯予測」と取られないように</a:t>
            </a:r>
          </a:p>
        </p:txBody>
      </p:sp>
      <p:sp>
        <p:nvSpPr>
          <p:cNvPr id="10" name="角丸四角形吹き出し 9"/>
          <p:cNvSpPr/>
          <p:nvPr/>
        </p:nvSpPr>
        <p:spPr>
          <a:xfrm>
            <a:off x="500034" y="5357798"/>
            <a:ext cx="8643966" cy="1500202"/>
          </a:xfrm>
          <a:prstGeom prst="wedgeRoundRectCallout">
            <a:avLst>
              <a:gd name="adj1" fmla="val -8979"/>
              <a:gd name="adj2" fmla="val -87078"/>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600" dirty="0" smtClean="0">
                <a:solidFill>
                  <a:schemeClr val="bg1"/>
                </a:solidFill>
              </a:rPr>
              <a:t>共通</a:t>
            </a:r>
            <a:r>
              <a:rPr lang="ja-JP" altLang="en-US" sz="3600" dirty="0">
                <a:solidFill>
                  <a:schemeClr val="bg1"/>
                </a:solidFill>
              </a:rPr>
              <a:t>評価項目は何</a:t>
            </a:r>
            <a:r>
              <a:rPr lang="ja-JP" altLang="en-US" sz="3600" dirty="0" smtClean="0">
                <a:solidFill>
                  <a:schemeClr val="bg1"/>
                </a:solidFill>
              </a:rPr>
              <a:t>を評価しているか？</a:t>
            </a:r>
            <a:endParaRPr lang="ja-JP" altLang="en-US" sz="3600" dirty="0">
              <a:solidFill>
                <a:schemeClr val="bg1"/>
              </a:solidFill>
            </a:endParaRPr>
          </a:p>
        </p:txBody>
      </p:sp>
      <p:sp>
        <p:nvSpPr>
          <p:cNvPr id="9" name="角丸四角形吹き出し 8"/>
          <p:cNvSpPr/>
          <p:nvPr/>
        </p:nvSpPr>
        <p:spPr>
          <a:xfrm>
            <a:off x="0" y="2057400"/>
            <a:ext cx="9144000" cy="1295400"/>
          </a:xfrm>
          <a:prstGeom prst="wedgeRoundRectCallout">
            <a:avLst>
              <a:gd name="adj1" fmla="val 11265"/>
              <a:gd name="adj2" fmla="val -59626"/>
              <a:gd name="adj3" fmla="val 16667"/>
            </a:avLst>
          </a:prstGeom>
        </p:spPr>
        <p:style>
          <a:lnRef idx="0">
            <a:schemeClr val="accent4"/>
          </a:lnRef>
          <a:fillRef idx="3">
            <a:schemeClr val="accent4"/>
          </a:fillRef>
          <a:effectRef idx="3">
            <a:schemeClr val="accent4"/>
          </a:effectRef>
          <a:fontRef idx="minor">
            <a:schemeClr val="lt1"/>
          </a:fontRef>
        </p:style>
        <p:txBody>
          <a:bodyPr anchor="ctr"/>
          <a:lstStyle/>
          <a:p>
            <a:pPr algn="ctr">
              <a:defRPr/>
            </a:pPr>
            <a:r>
              <a:rPr lang="ja-JP" altLang="en-US" sz="3200" dirty="0" smtClean="0"/>
              <a:t>共通評価項目は尺度の標準化がなされていない</a:t>
            </a:r>
            <a:endParaRPr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0"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1676400"/>
            <a:ext cx="8229600" cy="1905000"/>
          </a:xfrm>
        </p:spPr>
        <p:txBody>
          <a:bodyPr/>
          <a:lstStyle/>
          <a:p>
            <a:r>
              <a:rPr kumimoji="1" lang="ja-JP" altLang="en-US" dirty="0" smtClean="0"/>
              <a:t>共通評価項目の信頼性と妥当性に関する研究</a:t>
            </a:r>
            <a:endParaRPr kumimoji="1" lang="ja-JP" altLang="en-US" dirty="0"/>
          </a:p>
        </p:txBody>
      </p:sp>
      <p:sp>
        <p:nvSpPr>
          <p:cNvPr id="5" name="角丸四角形吹き出し 4"/>
          <p:cNvSpPr/>
          <p:nvPr/>
        </p:nvSpPr>
        <p:spPr>
          <a:xfrm>
            <a:off x="228600" y="0"/>
            <a:ext cx="8915400" cy="1676400"/>
          </a:xfrm>
          <a:prstGeom prst="wedgeRoundRectCallout">
            <a:avLst>
              <a:gd name="adj1" fmla="val -3160"/>
              <a:gd name="adj2" fmla="val 66920"/>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bg1"/>
                </a:solidFill>
              </a:rPr>
              <a:t>海外のツールを使わずに、独自の尺度を作成して</a:t>
            </a:r>
            <a:r>
              <a:rPr lang="en-US" altLang="ja-JP" sz="2800" dirty="0" smtClean="0">
                <a:solidFill>
                  <a:schemeClr val="bg1"/>
                </a:solidFill>
              </a:rPr>
              <a:t/>
            </a:r>
            <a:br>
              <a:rPr lang="en-US" altLang="ja-JP" sz="2800" dirty="0" smtClean="0">
                <a:solidFill>
                  <a:schemeClr val="bg1"/>
                </a:solidFill>
              </a:rPr>
            </a:br>
            <a:r>
              <a:rPr lang="ja-JP" altLang="en-US" sz="2800" dirty="0" smtClean="0">
                <a:solidFill>
                  <a:schemeClr val="bg1"/>
                </a:solidFill>
              </a:rPr>
              <a:t>医療観察法制度を始めようとしたことが出発点</a:t>
            </a:r>
            <a:endParaRPr lang="en-US" altLang="ja-JP" sz="2800" dirty="0" smtClean="0">
              <a:solidFill>
                <a:schemeClr val="bg1"/>
              </a:solidFill>
            </a:endParaRPr>
          </a:p>
          <a:p>
            <a:pPr algn="ctr">
              <a:defRPr/>
            </a:pPr>
            <a:r>
              <a:rPr lang="ja-JP" altLang="en-US" sz="2800" dirty="0" smtClean="0">
                <a:solidFill>
                  <a:schemeClr val="bg1"/>
                </a:solidFill>
              </a:rPr>
              <a:t>尺度の標準化はなされていない</a:t>
            </a:r>
            <a:endParaRPr lang="ja-JP" altLang="en-US" sz="2800" dirty="0">
              <a:solidFill>
                <a:schemeClr val="bg1"/>
              </a:solidFill>
            </a:endParaRPr>
          </a:p>
        </p:txBody>
      </p:sp>
      <p:sp>
        <p:nvSpPr>
          <p:cNvPr id="6" name="角丸四角形吹き出し 5"/>
          <p:cNvSpPr/>
          <p:nvPr/>
        </p:nvSpPr>
        <p:spPr>
          <a:xfrm>
            <a:off x="609600" y="3886200"/>
            <a:ext cx="8229600" cy="2133600"/>
          </a:xfrm>
          <a:prstGeom prst="wedgeRoundRectCallout">
            <a:avLst>
              <a:gd name="adj1" fmla="val 33142"/>
              <a:gd name="adj2" fmla="val -33791"/>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r>
              <a:rPr kumimoji="1" lang="en-US" altLang="ja-JP" sz="3200" dirty="0" smtClean="0"/>
              <a:t>2009</a:t>
            </a:r>
            <a:r>
              <a:rPr kumimoji="1" lang="ja-JP" altLang="en-US" sz="3200" dirty="0" smtClean="0"/>
              <a:t>～</a:t>
            </a:r>
            <a:r>
              <a:rPr kumimoji="1" lang="en-US" altLang="ja-JP" sz="3200" dirty="0" smtClean="0"/>
              <a:t>2011</a:t>
            </a:r>
            <a:r>
              <a:rPr kumimoji="1" lang="ja-JP" altLang="en-US" sz="3200" dirty="0" smtClean="0"/>
              <a:t>年度：厚生労働科学研究中島班</a:t>
            </a:r>
            <a:r>
              <a:rPr kumimoji="1" lang="en-US" altLang="ja-JP" sz="3200" dirty="0" smtClean="0"/>
              <a:t/>
            </a:r>
            <a:br>
              <a:rPr kumimoji="1" lang="en-US" altLang="ja-JP" sz="3200" dirty="0" smtClean="0"/>
            </a:br>
            <a:r>
              <a:rPr kumimoji="1" lang="ja-JP" altLang="en-US" sz="3200" dirty="0" smtClean="0"/>
              <a:t>　来住・村上分担班（入院班）の一部</a:t>
            </a:r>
            <a:endParaRPr kumimoji="1" lang="en-US" altLang="ja-JP" sz="3200" dirty="0" smtClean="0"/>
          </a:p>
          <a:p>
            <a:r>
              <a:rPr lang="en-US" altLang="ja-JP" sz="3200" dirty="0" smtClean="0"/>
              <a:t>2013</a:t>
            </a:r>
            <a:r>
              <a:rPr lang="ja-JP" altLang="en-US" sz="3200" dirty="0" smtClean="0"/>
              <a:t>～</a:t>
            </a:r>
            <a:r>
              <a:rPr lang="en-US" altLang="ja-JP" sz="3200" dirty="0" smtClean="0"/>
              <a:t>2015</a:t>
            </a:r>
            <a:r>
              <a:rPr lang="ja-JP" altLang="en-US" sz="3200" dirty="0" smtClean="0"/>
              <a:t>年度：厚生労働科学研究</a:t>
            </a:r>
            <a:r>
              <a:rPr lang="en-US" altLang="ja-JP" sz="3200" dirty="0" smtClean="0"/>
              <a:t/>
            </a:r>
            <a:br>
              <a:rPr lang="en-US" altLang="ja-JP" sz="3200" dirty="0" smtClean="0"/>
            </a:br>
            <a:r>
              <a:rPr lang="ja-JP" altLang="en-US" sz="3200" dirty="0" smtClean="0"/>
              <a:t>　　</a:t>
            </a:r>
            <a:r>
              <a:rPr lang="en-US" altLang="ja-JP" sz="3200" dirty="0" smtClean="0"/>
              <a:t>【</a:t>
            </a:r>
            <a:r>
              <a:rPr lang="ja-JP" altLang="en-US" sz="3200" dirty="0" smtClean="0"/>
              <a:t>若手育成型</a:t>
            </a:r>
            <a:r>
              <a:rPr lang="en-US" altLang="ja-JP" sz="3200" dirty="0" smtClean="0"/>
              <a:t>】</a:t>
            </a:r>
            <a:r>
              <a:rPr lang="ja-JP" altLang="en-US" sz="3200" dirty="0" smtClean="0"/>
              <a:t>壁屋班</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28600"/>
            <a:ext cx="8229600" cy="411162"/>
          </a:xfrm>
        </p:spPr>
        <p:txBody>
          <a:bodyPr/>
          <a:lstStyle/>
          <a:p>
            <a:r>
              <a:rPr kumimoji="1" lang="ja-JP" altLang="en-US" sz="3200" dirty="0" smtClean="0"/>
              <a:t>研究一覧</a:t>
            </a:r>
            <a:endParaRPr kumimoji="1" lang="ja-JP" altLang="en-US" sz="3200" dirty="0"/>
          </a:p>
        </p:txBody>
      </p:sp>
      <p:sp>
        <p:nvSpPr>
          <p:cNvPr id="4" name="コンテンツ プレースホルダ 3"/>
          <p:cNvSpPr>
            <a:spLocks noGrp="1"/>
          </p:cNvSpPr>
          <p:nvPr>
            <p:ph idx="1"/>
          </p:nvPr>
        </p:nvSpPr>
        <p:spPr>
          <a:xfrm>
            <a:off x="152400" y="762000"/>
            <a:ext cx="8763000" cy="5791200"/>
          </a:xfrm>
        </p:spPr>
        <p:txBody>
          <a:bodyPr/>
          <a:lstStyle/>
          <a:p>
            <a:pPr>
              <a:buNone/>
            </a:pPr>
            <a:r>
              <a:rPr lang="ja-JP" altLang="en-US" sz="2400" dirty="0" smtClean="0"/>
              <a:t>研究</a:t>
            </a:r>
            <a:r>
              <a:rPr lang="en-US" sz="2400" dirty="0" smtClean="0"/>
              <a:t>1</a:t>
            </a:r>
            <a:r>
              <a:rPr lang="ja-JP" altLang="en-US" sz="2400" dirty="0" smtClean="0"/>
              <a:t>：評定者間信頼性～司法精神医学論文</a:t>
            </a:r>
            <a:r>
              <a:rPr lang="en-US" sz="2400" dirty="0" smtClean="0"/>
              <a:t>2012</a:t>
            </a:r>
            <a:endParaRPr lang="ja-JP" altLang="en-US" sz="2400" dirty="0" smtClean="0"/>
          </a:p>
          <a:p>
            <a:pPr>
              <a:buNone/>
            </a:pPr>
            <a:r>
              <a:rPr lang="ja-JP" altLang="en-US" sz="2400" dirty="0" smtClean="0"/>
              <a:t>研究</a:t>
            </a:r>
            <a:r>
              <a:rPr lang="en-US" sz="2400" dirty="0" smtClean="0"/>
              <a:t>2</a:t>
            </a:r>
            <a:r>
              <a:rPr lang="ja-JP" altLang="en-US" sz="2400" dirty="0" smtClean="0"/>
              <a:t>：記述統計～報告書</a:t>
            </a:r>
            <a:r>
              <a:rPr lang="en-US" sz="2400" dirty="0" smtClean="0"/>
              <a:t>2010</a:t>
            </a:r>
            <a:r>
              <a:rPr lang="ja-JP" altLang="en-US" sz="2400" dirty="0" smtClean="0"/>
              <a:t>年度</a:t>
            </a:r>
          </a:p>
          <a:p>
            <a:pPr>
              <a:buNone/>
            </a:pPr>
            <a:r>
              <a:rPr lang="ja-JP" altLang="en-US" sz="2400" dirty="0" smtClean="0"/>
              <a:t>研究</a:t>
            </a:r>
            <a:r>
              <a:rPr lang="en-US" sz="2400" dirty="0" smtClean="0"/>
              <a:t>3</a:t>
            </a:r>
            <a:r>
              <a:rPr lang="ja-JP" altLang="en-US" sz="2400" dirty="0" smtClean="0"/>
              <a:t>：項目反応理論～司法精神医学会発表</a:t>
            </a:r>
            <a:r>
              <a:rPr lang="en-US" sz="2400" dirty="0" smtClean="0"/>
              <a:t>2011</a:t>
            </a:r>
            <a:endParaRPr lang="ja-JP" altLang="en-US" sz="2400" dirty="0" smtClean="0"/>
          </a:p>
          <a:p>
            <a:pPr>
              <a:buNone/>
            </a:pPr>
            <a:r>
              <a:rPr lang="ja-JP" altLang="en-US" sz="2400" dirty="0" smtClean="0"/>
              <a:t>研究</a:t>
            </a:r>
            <a:r>
              <a:rPr lang="en-US" sz="2400" dirty="0" smtClean="0"/>
              <a:t>4</a:t>
            </a:r>
            <a:r>
              <a:rPr lang="ja-JP" altLang="en-US" sz="2400" dirty="0" smtClean="0"/>
              <a:t>：因子分析～司法精神医学会発表</a:t>
            </a:r>
            <a:r>
              <a:rPr lang="en-US" sz="2400" dirty="0" smtClean="0"/>
              <a:t>2011</a:t>
            </a:r>
            <a:endParaRPr lang="ja-JP" altLang="en-US" sz="2400" dirty="0" smtClean="0"/>
          </a:p>
          <a:p>
            <a:pPr>
              <a:buNone/>
            </a:pPr>
            <a:r>
              <a:rPr lang="ja-JP" altLang="en-US" sz="2400" dirty="0" smtClean="0"/>
              <a:t>研究</a:t>
            </a:r>
            <a:r>
              <a:rPr lang="en-US" sz="2400" dirty="0" smtClean="0"/>
              <a:t>5</a:t>
            </a:r>
            <a:r>
              <a:rPr lang="ja-JP" altLang="en-US" sz="2400" dirty="0" smtClean="0"/>
              <a:t>：入院長期群と標準群の差～日心臨発表</a:t>
            </a:r>
            <a:r>
              <a:rPr lang="en-US" sz="2400" dirty="0" smtClean="0"/>
              <a:t>2011</a:t>
            </a:r>
            <a:endParaRPr lang="ja-JP" altLang="en-US" sz="2400" dirty="0" smtClean="0"/>
          </a:p>
          <a:p>
            <a:pPr>
              <a:buNone/>
            </a:pPr>
            <a:r>
              <a:rPr lang="ja-JP" altLang="en-US" sz="2400" dirty="0" smtClean="0"/>
              <a:t>研究</a:t>
            </a:r>
            <a:r>
              <a:rPr lang="en-US" sz="2400" dirty="0" smtClean="0"/>
              <a:t>6</a:t>
            </a:r>
            <a:r>
              <a:rPr lang="ja-JP" altLang="en-US" sz="2400" dirty="0" smtClean="0"/>
              <a:t>：</a:t>
            </a:r>
            <a:r>
              <a:rPr lang="en-US" sz="2400" dirty="0" smtClean="0"/>
              <a:t>GAF</a:t>
            </a:r>
            <a:r>
              <a:rPr lang="ja-JP" altLang="en-US" sz="2400" dirty="0" smtClean="0"/>
              <a:t>・</a:t>
            </a:r>
            <a:r>
              <a:rPr lang="en-US" sz="2400" dirty="0" smtClean="0"/>
              <a:t>ICF</a:t>
            </a:r>
            <a:r>
              <a:rPr lang="ja-JP" altLang="en-US" sz="2400" dirty="0" smtClean="0"/>
              <a:t>との相関（収束妥当性）～司法精神医学論文</a:t>
            </a:r>
            <a:r>
              <a:rPr lang="en-US" sz="2400" dirty="0" smtClean="0"/>
              <a:t>2013</a:t>
            </a:r>
            <a:endParaRPr lang="ja-JP" altLang="en-US" sz="2400" dirty="0" smtClean="0"/>
          </a:p>
          <a:p>
            <a:pPr>
              <a:buNone/>
            </a:pPr>
            <a:r>
              <a:rPr lang="ja-JP" altLang="en-US" sz="2400" dirty="0" smtClean="0"/>
              <a:t>研究</a:t>
            </a:r>
            <a:r>
              <a:rPr lang="en-US" sz="2400" dirty="0" smtClean="0"/>
              <a:t>7</a:t>
            </a:r>
            <a:r>
              <a:rPr lang="ja-JP" altLang="en-US" sz="2400" dirty="0" smtClean="0"/>
              <a:t>：</a:t>
            </a:r>
            <a:r>
              <a:rPr lang="en-US" sz="2400" dirty="0" smtClean="0"/>
              <a:t>P</a:t>
            </a:r>
            <a:r>
              <a:rPr lang="ja-JP" altLang="en-US" sz="2400" dirty="0" smtClean="0"/>
              <a:t>法再入院・退院後の問題行動</a:t>
            </a:r>
            <a:r>
              <a:rPr lang="ja-JP" altLang="en-US" sz="2400" dirty="0" err="1" smtClean="0"/>
              <a:t>ｔ</a:t>
            </a:r>
            <a:r>
              <a:rPr lang="ja-JP" altLang="en-US" sz="2400" dirty="0" smtClean="0"/>
              <a:t>検定（予測妥当性）～司法精神医学会発表</a:t>
            </a:r>
            <a:r>
              <a:rPr lang="en-US" sz="2400" dirty="0" smtClean="0"/>
              <a:t>2012</a:t>
            </a:r>
            <a:r>
              <a:rPr lang="ja-JP" altLang="en-US" sz="2400" dirty="0" smtClean="0"/>
              <a:t>　</a:t>
            </a:r>
          </a:p>
          <a:p>
            <a:pPr>
              <a:buNone/>
            </a:pPr>
            <a:r>
              <a:rPr lang="ja-JP" altLang="en-US" sz="2400" dirty="0" smtClean="0"/>
              <a:t>研究</a:t>
            </a:r>
            <a:r>
              <a:rPr lang="en-US" sz="2400" dirty="0" smtClean="0"/>
              <a:t>8</a:t>
            </a:r>
            <a:r>
              <a:rPr lang="ja-JP" altLang="en-US" sz="2400" dirty="0" smtClean="0"/>
              <a:t>：入院継続時共通評価項目による退院時処遇の予測（予測妥当性）～日心臨発表</a:t>
            </a:r>
            <a:r>
              <a:rPr lang="en-US" sz="2400" dirty="0" smtClean="0"/>
              <a:t>2012</a:t>
            </a:r>
            <a:r>
              <a:rPr lang="ja-JP" altLang="en-US" sz="2400" dirty="0" smtClean="0"/>
              <a:t>　</a:t>
            </a:r>
          </a:p>
          <a:p>
            <a:pPr>
              <a:buNone/>
            </a:pPr>
            <a:r>
              <a:rPr lang="ja-JP" altLang="en-US" sz="2400" dirty="0" smtClean="0"/>
              <a:t>研究</a:t>
            </a:r>
            <a:r>
              <a:rPr lang="en-US" sz="2400" dirty="0" smtClean="0"/>
              <a:t>9</a:t>
            </a:r>
            <a:r>
              <a:rPr lang="ja-JP" altLang="en-US" sz="2400" dirty="0" smtClean="0"/>
              <a:t>：退院申請時の共通評価項目による退院時処遇との関連～</a:t>
            </a:r>
            <a:r>
              <a:rPr lang="ja-JP" altLang="en-US" sz="2400" i="1" dirty="0" smtClean="0"/>
              <a:t>結果が「処遇終了申請の問題」になってしまうため、妥当性研究としてはお蔵入り</a:t>
            </a:r>
            <a:endParaRPr kumimoji="1" lang="ja-JP" altLang="en-US" sz="2400" dirty="0"/>
          </a:p>
        </p:txBody>
      </p:sp>
      <p:sp>
        <p:nvSpPr>
          <p:cNvPr id="5" name="角丸四角形 4"/>
          <p:cNvSpPr/>
          <p:nvPr/>
        </p:nvSpPr>
        <p:spPr>
          <a:xfrm>
            <a:off x="609600" y="990600"/>
            <a:ext cx="7848600" cy="32766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共通評価項目は医療観察法医療従事者が皆使用するため、</a:t>
            </a:r>
            <a:r>
              <a:rPr kumimoji="1" lang="en-US" altLang="ja-JP" sz="3200" dirty="0" smtClean="0"/>
              <a:t/>
            </a:r>
            <a:br>
              <a:rPr kumimoji="1" lang="en-US" altLang="ja-JP" sz="3200" dirty="0" smtClean="0"/>
            </a:br>
            <a:r>
              <a:rPr kumimoji="1" lang="ja-JP" altLang="en-US" sz="3200" dirty="0" smtClean="0"/>
              <a:t>望ましくないものでも研究結果は公表</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28600"/>
            <a:ext cx="8229600" cy="411162"/>
          </a:xfrm>
        </p:spPr>
        <p:txBody>
          <a:bodyPr/>
          <a:lstStyle/>
          <a:p>
            <a:r>
              <a:rPr kumimoji="1" lang="ja-JP" altLang="en-US" sz="3200" dirty="0" smtClean="0"/>
              <a:t>研究一覧</a:t>
            </a:r>
            <a:endParaRPr kumimoji="1" lang="ja-JP" altLang="en-US" sz="3200" dirty="0"/>
          </a:p>
        </p:txBody>
      </p:sp>
      <p:sp>
        <p:nvSpPr>
          <p:cNvPr id="4" name="コンテンツ プレースホルダ 3"/>
          <p:cNvSpPr>
            <a:spLocks noGrp="1"/>
          </p:cNvSpPr>
          <p:nvPr>
            <p:ph idx="1"/>
          </p:nvPr>
        </p:nvSpPr>
        <p:spPr>
          <a:xfrm>
            <a:off x="152400" y="762000"/>
            <a:ext cx="8763000" cy="5791200"/>
          </a:xfrm>
        </p:spPr>
        <p:txBody>
          <a:bodyPr/>
          <a:lstStyle/>
          <a:p>
            <a:pPr>
              <a:buNone/>
            </a:pPr>
            <a:r>
              <a:rPr lang="ja-JP" altLang="en-US" sz="2400" dirty="0" smtClean="0"/>
              <a:t>研究</a:t>
            </a:r>
            <a:r>
              <a:rPr lang="en-US" sz="2400" dirty="0" smtClean="0"/>
              <a:t>1</a:t>
            </a:r>
            <a:r>
              <a:rPr lang="ja-JP" altLang="en-US" sz="2400" dirty="0" smtClean="0"/>
              <a:t>：評定者間信頼性～司法精神医学論文</a:t>
            </a:r>
            <a:r>
              <a:rPr lang="en-US" sz="2400" dirty="0" smtClean="0"/>
              <a:t>2012</a:t>
            </a:r>
            <a:endParaRPr lang="ja-JP" altLang="en-US" sz="2400" dirty="0" smtClean="0"/>
          </a:p>
          <a:p>
            <a:pPr>
              <a:buNone/>
            </a:pPr>
            <a:r>
              <a:rPr lang="ja-JP" altLang="en-US" sz="2400" dirty="0" smtClean="0"/>
              <a:t>研究</a:t>
            </a:r>
            <a:r>
              <a:rPr lang="en-US" sz="2400" dirty="0" smtClean="0"/>
              <a:t>2</a:t>
            </a:r>
            <a:r>
              <a:rPr lang="ja-JP" altLang="en-US" sz="2400" dirty="0" smtClean="0"/>
              <a:t>：記述統計～報告書</a:t>
            </a:r>
            <a:r>
              <a:rPr lang="en-US" sz="2400" dirty="0" smtClean="0"/>
              <a:t>2010</a:t>
            </a:r>
            <a:r>
              <a:rPr lang="ja-JP" altLang="en-US" sz="2400" dirty="0" smtClean="0"/>
              <a:t>年度</a:t>
            </a:r>
          </a:p>
          <a:p>
            <a:pPr>
              <a:buNone/>
            </a:pPr>
            <a:r>
              <a:rPr lang="ja-JP" altLang="en-US" sz="2400" dirty="0" smtClean="0"/>
              <a:t>研究</a:t>
            </a:r>
            <a:r>
              <a:rPr lang="en-US" sz="2400" dirty="0" smtClean="0"/>
              <a:t>3</a:t>
            </a:r>
            <a:r>
              <a:rPr lang="ja-JP" altLang="en-US" sz="2400" dirty="0" smtClean="0"/>
              <a:t>：項目反応理論～司法精神医学会発表</a:t>
            </a:r>
            <a:r>
              <a:rPr lang="en-US" sz="2400" dirty="0" smtClean="0"/>
              <a:t>2011</a:t>
            </a:r>
            <a:endParaRPr lang="ja-JP" altLang="en-US" sz="2400" dirty="0" smtClean="0"/>
          </a:p>
          <a:p>
            <a:pPr>
              <a:buNone/>
            </a:pPr>
            <a:r>
              <a:rPr lang="ja-JP" altLang="en-US" sz="2400" dirty="0" smtClean="0"/>
              <a:t>研究</a:t>
            </a:r>
            <a:r>
              <a:rPr lang="en-US" sz="2400" dirty="0" smtClean="0"/>
              <a:t>4</a:t>
            </a:r>
            <a:r>
              <a:rPr lang="ja-JP" altLang="en-US" sz="2400" dirty="0" smtClean="0"/>
              <a:t>：因子分析～司法精神医学会発表</a:t>
            </a:r>
            <a:r>
              <a:rPr lang="en-US" sz="2400" dirty="0" smtClean="0"/>
              <a:t>2011</a:t>
            </a:r>
            <a:endParaRPr lang="ja-JP" altLang="en-US" sz="2400" dirty="0" smtClean="0"/>
          </a:p>
          <a:p>
            <a:pPr>
              <a:buNone/>
            </a:pPr>
            <a:r>
              <a:rPr lang="ja-JP" altLang="en-US" sz="2400" dirty="0" smtClean="0"/>
              <a:t>研究</a:t>
            </a:r>
            <a:r>
              <a:rPr lang="en-US" sz="2400" dirty="0" smtClean="0"/>
              <a:t>5</a:t>
            </a:r>
            <a:r>
              <a:rPr lang="ja-JP" altLang="en-US" sz="2400" dirty="0" smtClean="0"/>
              <a:t>：入院長期群と標準群の差～日心臨発表</a:t>
            </a:r>
            <a:r>
              <a:rPr lang="en-US" sz="2400" dirty="0" smtClean="0"/>
              <a:t>2011</a:t>
            </a:r>
            <a:endParaRPr lang="ja-JP" altLang="en-US" sz="2400" dirty="0" smtClean="0"/>
          </a:p>
          <a:p>
            <a:pPr>
              <a:buNone/>
            </a:pPr>
            <a:r>
              <a:rPr lang="ja-JP" altLang="en-US" sz="2400" dirty="0" smtClean="0"/>
              <a:t>研究</a:t>
            </a:r>
            <a:r>
              <a:rPr lang="en-US" sz="2400" dirty="0" smtClean="0"/>
              <a:t>6</a:t>
            </a:r>
            <a:r>
              <a:rPr lang="ja-JP" altLang="en-US" sz="2400" dirty="0" smtClean="0"/>
              <a:t>：</a:t>
            </a:r>
            <a:r>
              <a:rPr lang="en-US" sz="2400" dirty="0" smtClean="0"/>
              <a:t>GAF</a:t>
            </a:r>
            <a:r>
              <a:rPr lang="ja-JP" altLang="en-US" sz="2400" dirty="0" smtClean="0"/>
              <a:t>・</a:t>
            </a:r>
            <a:r>
              <a:rPr lang="en-US" sz="2400" dirty="0" smtClean="0"/>
              <a:t>ICF</a:t>
            </a:r>
            <a:r>
              <a:rPr lang="ja-JP" altLang="en-US" sz="2400" dirty="0" smtClean="0"/>
              <a:t>との相関（収束妥当性）～司法精神医学論文</a:t>
            </a:r>
            <a:r>
              <a:rPr lang="en-US" sz="2400" dirty="0" smtClean="0"/>
              <a:t>2013</a:t>
            </a:r>
            <a:endParaRPr lang="ja-JP" altLang="en-US" sz="2400" dirty="0" smtClean="0"/>
          </a:p>
          <a:p>
            <a:pPr>
              <a:buNone/>
            </a:pPr>
            <a:r>
              <a:rPr lang="ja-JP" altLang="en-US" sz="2400" dirty="0" smtClean="0"/>
              <a:t>研究</a:t>
            </a:r>
            <a:r>
              <a:rPr lang="en-US" sz="2400" dirty="0" smtClean="0"/>
              <a:t>7</a:t>
            </a:r>
            <a:r>
              <a:rPr lang="ja-JP" altLang="en-US" sz="2400" dirty="0" smtClean="0"/>
              <a:t>：</a:t>
            </a:r>
            <a:r>
              <a:rPr lang="en-US" sz="2400" dirty="0" smtClean="0"/>
              <a:t>P</a:t>
            </a:r>
            <a:r>
              <a:rPr lang="ja-JP" altLang="en-US" sz="2400" dirty="0" smtClean="0"/>
              <a:t>法再入院・退院後の問題行動</a:t>
            </a:r>
            <a:r>
              <a:rPr lang="ja-JP" altLang="en-US" sz="2400" dirty="0" err="1" smtClean="0"/>
              <a:t>ｔ</a:t>
            </a:r>
            <a:r>
              <a:rPr lang="ja-JP" altLang="en-US" sz="2400" dirty="0" smtClean="0"/>
              <a:t>検定（予測妥当性）～司法精神医学会発表</a:t>
            </a:r>
            <a:r>
              <a:rPr lang="en-US" sz="2400" dirty="0" smtClean="0"/>
              <a:t>2012</a:t>
            </a:r>
            <a:r>
              <a:rPr lang="ja-JP" altLang="en-US" sz="2400" dirty="0" smtClean="0"/>
              <a:t>　</a:t>
            </a:r>
          </a:p>
          <a:p>
            <a:pPr>
              <a:buNone/>
            </a:pPr>
            <a:r>
              <a:rPr lang="ja-JP" altLang="en-US" sz="2400" dirty="0" smtClean="0"/>
              <a:t>研究</a:t>
            </a:r>
            <a:r>
              <a:rPr lang="en-US" sz="2400" dirty="0" smtClean="0"/>
              <a:t>8</a:t>
            </a:r>
            <a:r>
              <a:rPr lang="ja-JP" altLang="en-US" sz="2400" dirty="0" smtClean="0"/>
              <a:t>：入院継続時共通評価項目による退院時処遇の予測（予測妥当性）～日心臨発表</a:t>
            </a:r>
            <a:r>
              <a:rPr lang="en-US" sz="2400" dirty="0" smtClean="0"/>
              <a:t>2012</a:t>
            </a:r>
            <a:r>
              <a:rPr lang="ja-JP" altLang="en-US" sz="2400" dirty="0" smtClean="0"/>
              <a:t>　</a:t>
            </a:r>
          </a:p>
          <a:p>
            <a:pPr>
              <a:buNone/>
            </a:pPr>
            <a:r>
              <a:rPr lang="ja-JP" altLang="en-US" sz="2400" dirty="0" smtClean="0"/>
              <a:t>研究</a:t>
            </a:r>
            <a:r>
              <a:rPr lang="en-US" sz="2400" dirty="0" smtClean="0"/>
              <a:t>9</a:t>
            </a:r>
            <a:r>
              <a:rPr lang="ja-JP" altLang="en-US" sz="2400" dirty="0" smtClean="0"/>
              <a:t>：退院申請時の共通評価項目による退院時処遇との関連～</a:t>
            </a:r>
            <a:r>
              <a:rPr lang="ja-JP" altLang="en-US" sz="2400" i="1" dirty="0" smtClean="0"/>
              <a:t>結果が「処遇終了申請の問題」になってしまうため、妥当性研究としてはお蔵入り</a:t>
            </a:r>
            <a:endParaRPr kumimoji="1" lang="ja-JP"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28600"/>
            <a:ext cx="8229600" cy="411162"/>
          </a:xfrm>
        </p:spPr>
        <p:txBody>
          <a:bodyPr/>
          <a:lstStyle/>
          <a:p>
            <a:r>
              <a:rPr kumimoji="1" lang="ja-JP" altLang="en-US" sz="3200" dirty="0" smtClean="0"/>
              <a:t>研究一覧</a:t>
            </a:r>
            <a:endParaRPr kumimoji="1" lang="ja-JP" altLang="en-US" sz="3200" dirty="0"/>
          </a:p>
        </p:txBody>
      </p:sp>
      <p:sp>
        <p:nvSpPr>
          <p:cNvPr id="4" name="コンテンツ プレースホルダ 3"/>
          <p:cNvSpPr>
            <a:spLocks noGrp="1"/>
          </p:cNvSpPr>
          <p:nvPr>
            <p:ph idx="1"/>
          </p:nvPr>
        </p:nvSpPr>
        <p:spPr>
          <a:xfrm>
            <a:off x="152400" y="762000"/>
            <a:ext cx="8763000" cy="5791200"/>
          </a:xfrm>
        </p:spPr>
        <p:txBody>
          <a:bodyPr/>
          <a:lstStyle/>
          <a:p>
            <a:pPr>
              <a:buNone/>
            </a:pPr>
            <a:r>
              <a:rPr lang="ja-JP" altLang="en-US" sz="2400" dirty="0" smtClean="0"/>
              <a:t>研究</a:t>
            </a:r>
            <a:r>
              <a:rPr lang="en-US" sz="2400" dirty="0" smtClean="0"/>
              <a:t>1</a:t>
            </a:r>
            <a:r>
              <a:rPr lang="ja-JP" altLang="en-US" sz="2400" dirty="0" smtClean="0"/>
              <a:t>：評定者間信頼性～司法精神医学論文</a:t>
            </a:r>
            <a:r>
              <a:rPr lang="en-US" sz="2400" dirty="0" smtClean="0"/>
              <a:t>2012</a:t>
            </a:r>
            <a:endParaRPr lang="ja-JP" altLang="en-US" sz="2400" dirty="0" smtClean="0"/>
          </a:p>
          <a:p>
            <a:pPr>
              <a:buNone/>
            </a:pPr>
            <a:r>
              <a:rPr lang="ja-JP" altLang="en-US" sz="2400" dirty="0" smtClean="0"/>
              <a:t>研究</a:t>
            </a:r>
            <a:r>
              <a:rPr lang="en-US" sz="2400" dirty="0" smtClean="0"/>
              <a:t>2</a:t>
            </a:r>
            <a:r>
              <a:rPr lang="ja-JP" altLang="en-US" sz="2400" dirty="0" smtClean="0"/>
              <a:t>：記述統計～報告書</a:t>
            </a:r>
            <a:r>
              <a:rPr lang="en-US" sz="2400" dirty="0" smtClean="0"/>
              <a:t>2010</a:t>
            </a:r>
            <a:r>
              <a:rPr lang="ja-JP" altLang="en-US" sz="2400" dirty="0" smtClean="0"/>
              <a:t>年度</a:t>
            </a:r>
          </a:p>
          <a:p>
            <a:pPr>
              <a:buNone/>
            </a:pPr>
            <a:r>
              <a:rPr lang="ja-JP" altLang="en-US" sz="2400" dirty="0" smtClean="0"/>
              <a:t>研究</a:t>
            </a:r>
            <a:r>
              <a:rPr lang="en-US" sz="2400" dirty="0" smtClean="0"/>
              <a:t>3</a:t>
            </a:r>
            <a:r>
              <a:rPr lang="ja-JP" altLang="en-US" sz="2400" dirty="0" smtClean="0"/>
              <a:t>：項目反応理論～司法精神医学会発表</a:t>
            </a:r>
            <a:r>
              <a:rPr lang="en-US" sz="2400" dirty="0" smtClean="0"/>
              <a:t>2011</a:t>
            </a:r>
            <a:endParaRPr lang="ja-JP" altLang="en-US" sz="2400" dirty="0" smtClean="0"/>
          </a:p>
          <a:p>
            <a:pPr>
              <a:buNone/>
            </a:pPr>
            <a:r>
              <a:rPr lang="ja-JP" altLang="en-US" sz="2400" dirty="0" smtClean="0">
                <a:solidFill>
                  <a:srgbClr val="FF0000"/>
                </a:solidFill>
              </a:rPr>
              <a:t>研究</a:t>
            </a:r>
            <a:r>
              <a:rPr lang="en-US" sz="2400" dirty="0" smtClean="0">
                <a:solidFill>
                  <a:srgbClr val="FF0000"/>
                </a:solidFill>
              </a:rPr>
              <a:t>4</a:t>
            </a:r>
            <a:r>
              <a:rPr lang="ja-JP" altLang="en-US" sz="2400" dirty="0" smtClean="0">
                <a:solidFill>
                  <a:srgbClr val="FF0000"/>
                </a:solidFill>
              </a:rPr>
              <a:t>：因子分析～司法精神医学会発表</a:t>
            </a:r>
            <a:r>
              <a:rPr lang="en-US" sz="2400" dirty="0" smtClean="0">
                <a:solidFill>
                  <a:srgbClr val="FF0000"/>
                </a:solidFill>
              </a:rPr>
              <a:t>2011</a:t>
            </a:r>
            <a:endParaRPr lang="ja-JP" altLang="en-US" sz="2400" dirty="0" smtClean="0">
              <a:solidFill>
                <a:srgbClr val="FF0000"/>
              </a:solidFill>
            </a:endParaRPr>
          </a:p>
          <a:p>
            <a:pPr>
              <a:buNone/>
            </a:pPr>
            <a:r>
              <a:rPr lang="ja-JP" altLang="en-US" sz="2400" dirty="0" smtClean="0"/>
              <a:t>研究</a:t>
            </a:r>
            <a:r>
              <a:rPr lang="en-US" sz="2400" dirty="0" smtClean="0"/>
              <a:t>5</a:t>
            </a:r>
            <a:r>
              <a:rPr lang="ja-JP" altLang="en-US" sz="2400" dirty="0" smtClean="0"/>
              <a:t>：長期群と標準群の差～日心臨発表</a:t>
            </a:r>
            <a:r>
              <a:rPr lang="en-US" sz="2400" dirty="0" smtClean="0"/>
              <a:t>2011</a:t>
            </a:r>
            <a:endParaRPr lang="ja-JP" altLang="en-US" sz="2400" dirty="0" smtClean="0"/>
          </a:p>
          <a:p>
            <a:pPr>
              <a:buNone/>
            </a:pPr>
            <a:r>
              <a:rPr lang="ja-JP" altLang="en-US" sz="2400" dirty="0" smtClean="0"/>
              <a:t>研究</a:t>
            </a:r>
            <a:r>
              <a:rPr lang="en-US" sz="2400" dirty="0" smtClean="0"/>
              <a:t>6</a:t>
            </a:r>
            <a:r>
              <a:rPr lang="ja-JP" altLang="en-US" sz="2400" dirty="0" smtClean="0"/>
              <a:t>：</a:t>
            </a:r>
            <a:r>
              <a:rPr lang="en-US" sz="2400" dirty="0" smtClean="0"/>
              <a:t>GAF</a:t>
            </a:r>
            <a:r>
              <a:rPr lang="ja-JP" altLang="en-US" sz="2400" dirty="0" smtClean="0"/>
              <a:t>・</a:t>
            </a:r>
            <a:r>
              <a:rPr lang="en-US" sz="2400" dirty="0" smtClean="0"/>
              <a:t>ICF</a:t>
            </a:r>
            <a:r>
              <a:rPr lang="ja-JP" altLang="en-US" sz="2400" dirty="0" smtClean="0"/>
              <a:t>との相関（収束妥当性）～司法精神医学論文</a:t>
            </a:r>
            <a:r>
              <a:rPr lang="en-US" sz="2400" dirty="0" smtClean="0"/>
              <a:t>2013</a:t>
            </a:r>
            <a:endParaRPr lang="ja-JP" altLang="en-US" sz="2400" dirty="0" smtClean="0"/>
          </a:p>
          <a:p>
            <a:pPr>
              <a:buNone/>
            </a:pPr>
            <a:r>
              <a:rPr lang="ja-JP" altLang="en-US" sz="2400" dirty="0" smtClean="0"/>
              <a:t>研究</a:t>
            </a:r>
            <a:r>
              <a:rPr lang="en-US" sz="2400" dirty="0" smtClean="0"/>
              <a:t>7</a:t>
            </a:r>
            <a:r>
              <a:rPr lang="ja-JP" altLang="en-US" sz="2400" dirty="0" smtClean="0"/>
              <a:t>：</a:t>
            </a:r>
            <a:r>
              <a:rPr lang="en-US" sz="2400" dirty="0" smtClean="0"/>
              <a:t>P</a:t>
            </a:r>
            <a:r>
              <a:rPr lang="ja-JP" altLang="en-US" sz="2400" dirty="0" smtClean="0"/>
              <a:t>法再入院・退院後の問題行動</a:t>
            </a:r>
            <a:r>
              <a:rPr lang="ja-JP" altLang="en-US" sz="2400" dirty="0" err="1" smtClean="0"/>
              <a:t>ｔ</a:t>
            </a:r>
            <a:r>
              <a:rPr lang="ja-JP" altLang="en-US" sz="2400" dirty="0" smtClean="0"/>
              <a:t>検定（予測妥当性）～司法精神医学会発表</a:t>
            </a:r>
            <a:r>
              <a:rPr lang="en-US" sz="2400" dirty="0" smtClean="0"/>
              <a:t>2012</a:t>
            </a:r>
            <a:r>
              <a:rPr lang="ja-JP" altLang="en-US" sz="2400" dirty="0" smtClean="0"/>
              <a:t>　</a:t>
            </a:r>
          </a:p>
          <a:p>
            <a:pPr>
              <a:buNone/>
            </a:pPr>
            <a:r>
              <a:rPr lang="ja-JP" altLang="en-US" sz="2400" dirty="0" smtClean="0"/>
              <a:t>研究</a:t>
            </a:r>
            <a:r>
              <a:rPr lang="en-US" sz="2400" dirty="0" smtClean="0"/>
              <a:t>8</a:t>
            </a:r>
            <a:r>
              <a:rPr lang="ja-JP" altLang="en-US" sz="2400" dirty="0" smtClean="0"/>
              <a:t>：入院継続時共通評価項目による退院時処遇の予測（予測妥当性）～日心臨発表</a:t>
            </a:r>
            <a:r>
              <a:rPr lang="en-US" sz="2400" dirty="0" smtClean="0"/>
              <a:t>2012</a:t>
            </a:r>
            <a:r>
              <a:rPr lang="ja-JP" altLang="en-US" sz="2400" dirty="0" smtClean="0"/>
              <a:t>　</a:t>
            </a:r>
          </a:p>
          <a:p>
            <a:pPr>
              <a:buNone/>
            </a:pPr>
            <a:r>
              <a:rPr lang="ja-JP" altLang="en-US" sz="2400" dirty="0" smtClean="0"/>
              <a:t>研究</a:t>
            </a:r>
            <a:r>
              <a:rPr lang="en-US" sz="2400" dirty="0" smtClean="0"/>
              <a:t>9</a:t>
            </a:r>
            <a:r>
              <a:rPr lang="ja-JP" altLang="en-US" sz="2400" dirty="0" smtClean="0"/>
              <a:t>：退院申請時の共通評価項目による退院時処遇との関連～</a:t>
            </a:r>
            <a:r>
              <a:rPr lang="ja-JP" altLang="en-US" sz="2400" i="1" dirty="0" smtClean="0"/>
              <a:t>結果が「処遇終了申請の問題」になってしまうため、妥当性研究としてはお蔵入り</a:t>
            </a:r>
            <a:endParaRPr kumimoji="1" lang="ja-JP" altLang="en-US" sz="2400" dirty="0"/>
          </a:p>
        </p:txBody>
      </p:sp>
      <p:sp>
        <p:nvSpPr>
          <p:cNvPr id="5" name="角丸四角形吹き出し 4"/>
          <p:cNvSpPr/>
          <p:nvPr/>
        </p:nvSpPr>
        <p:spPr>
          <a:xfrm>
            <a:off x="914400" y="3124200"/>
            <a:ext cx="6324600" cy="1600200"/>
          </a:xfrm>
          <a:prstGeom prst="wedgeRoundRectCallout">
            <a:avLst>
              <a:gd name="adj1" fmla="val -22290"/>
              <a:gd name="adj2" fmla="val -90362"/>
              <a:gd name="adj3" fmla="val 16667"/>
            </a:avLst>
          </a:prstGeom>
          <a:solidFill>
            <a:srgbClr val="00EE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壁屋班報告書</a:t>
            </a:r>
            <a:r>
              <a:rPr kumimoji="1" lang="en-US" altLang="ja-JP" sz="2800" dirty="0" smtClean="0">
                <a:solidFill>
                  <a:schemeClr val="tx1"/>
                </a:solidFill>
              </a:rPr>
              <a:t>2013</a:t>
            </a:r>
          </a:p>
          <a:p>
            <a:pPr algn="ctr"/>
            <a:r>
              <a:rPr lang="ja-JP" altLang="en-US" sz="2800" dirty="0" smtClean="0">
                <a:solidFill>
                  <a:schemeClr val="tx1"/>
                </a:solidFill>
              </a:rPr>
              <a:t>に収録</a:t>
            </a:r>
            <a:endParaRPr kumimoji="1" lang="en-US" altLang="ja-JP" sz="2800" dirty="0" smtClean="0">
              <a:solidFill>
                <a:schemeClr val="tx1"/>
              </a:solidFill>
            </a:endParaRPr>
          </a:p>
          <a:p>
            <a:pPr algn="ctr"/>
            <a:r>
              <a:rPr kumimoji="1" lang="ja-JP" altLang="en-US" sz="2800" dirty="0" smtClean="0">
                <a:solidFill>
                  <a:schemeClr val="tx1"/>
                </a:solidFill>
              </a:rPr>
              <a:t>本日配布</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コンテンツ プレースホルダ 2"/>
          <p:cNvSpPr>
            <a:spLocks noGrp="1"/>
          </p:cNvSpPr>
          <p:nvPr>
            <p:ph idx="1"/>
          </p:nvPr>
        </p:nvSpPr>
        <p:spPr>
          <a:xfrm>
            <a:off x="457200" y="304800"/>
            <a:ext cx="8229600" cy="5821363"/>
          </a:xfrm>
        </p:spPr>
        <p:txBody>
          <a:bodyPr/>
          <a:lstStyle/>
          <a:p>
            <a:pPr>
              <a:buFontTx/>
              <a:buNone/>
            </a:pPr>
            <a:r>
              <a:rPr lang="ja-JP" altLang="en-US" sz="2800" dirty="0" smtClean="0"/>
              <a:t>　本講演は</a:t>
            </a:r>
            <a:r>
              <a:rPr lang="en-US" altLang="ja-JP" sz="2800" dirty="0" smtClean="0"/>
              <a:t/>
            </a:r>
            <a:br>
              <a:rPr lang="en-US" altLang="ja-JP" sz="2800" dirty="0" smtClean="0"/>
            </a:br>
            <a:r>
              <a:rPr lang="ja-JP" altLang="en-US" sz="2800" dirty="0" smtClean="0"/>
              <a:t>厚生労働科学研究費補助金（障害対策総合研究事業；精神障害分野）</a:t>
            </a:r>
            <a:r>
              <a:rPr lang="en-US" altLang="ja-JP" sz="2800" dirty="0" smtClean="0"/>
              <a:t/>
            </a:r>
            <a:br>
              <a:rPr lang="en-US" altLang="ja-JP" sz="2800" dirty="0" smtClean="0"/>
            </a:br>
            <a:r>
              <a:rPr lang="ja-JP" altLang="en-US" sz="2800" dirty="0" smtClean="0"/>
              <a:t>医療観察法対象者の円滑な社会復帰に関する研究</a:t>
            </a:r>
            <a:r>
              <a:rPr lang="en-US" altLang="ja-JP" sz="2800" dirty="0" smtClean="0">
                <a:solidFill>
                  <a:srgbClr val="002060"/>
                </a:solidFill>
              </a:rPr>
              <a:t>【</a:t>
            </a:r>
            <a:r>
              <a:rPr lang="ja-JP" altLang="en-US" sz="2800" dirty="0" smtClean="0">
                <a:solidFill>
                  <a:srgbClr val="002060"/>
                </a:solidFill>
              </a:rPr>
              <a:t>若手育成型</a:t>
            </a:r>
            <a:r>
              <a:rPr lang="en-US" altLang="ja-JP" sz="2800" dirty="0" smtClean="0">
                <a:solidFill>
                  <a:srgbClr val="002060"/>
                </a:solidFill>
              </a:rPr>
              <a:t>】</a:t>
            </a:r>
            <a:r>
              <a:rPr lang="en-US" altLang="ja-JP" sz="2800" dirty="0" smtClean="0"/>
              <a:t/>
            </a:r>
            <a:br>
              <a:rPr lang="en-US" altLang="ja-JP" sz="2800" dirty="0" smtClean="0"/>
            </a:br>
            <a:r>
              <a:rPr lang="ja-JP" altLang="en-US" sz="2800" dirty="0" smtClean="0">
                <a:solidFill>
                  <a:srgbClr val="002060"/>
                </a:solidFill>
              </a:rPr>
              <a:t>「医療観察法指定医療機関ネットワークによる共通評価項目の信頼性と妥当性に関する研究」</a:t>
            </a:r>
            <a:r>
              <a:rPr lang="en-US" altLang="ja-JP" sz="2800" dirty="0" smtClean="0"/>
              <a:t/>
            </a:r>
            <a:br>
              <a:rPr lang="en-US" altLang="ja-JP" sz="2800" dirty="0" smtClean="0"/>
            </a:br>
            <a:r>
              <a:rPr lang="ja-JP" altLang="en-US" sz="2800" dirty="0" smtClean="0"/>
              <a:t>（研究代表者：壁屋康洋）</a:t>
            </a:r>
            <a:r>
              <a:rPr lang="en-US" altLang="ja-JP" sz="2800" dirty="0" smtClean="0"/>
              <a:t/>
            </a:r>
            <a:br>
              <a:rPr lang="en-US" altLang="ja-JP" sz="2800" dirty="0" smtClean="0"/>
            </a:br>
            <a:r>
              <a:rPr lang="ja-JP" altLang="en-US" sz="2800" dirty="0" smtClean="0"/>
              <a:t>として助成を受けて行っている研究結果に基づくものが大半を占めています。</a:t>
            </a:r>
            <a:endParaRPr lang="en-US" altLang="ja-JP" sz="2800" dirty="0" smtClean="0"/>
          </a:p>
          <a:p>
            <a:pPr>
              <a:buFontTx/>
              <a:buNone/>
            </a:pPr>
            <a:r>
              <a:rPr lang="ja-JP" altLang="en-US" sz="2800" dirty="0" smtClean="0"/>
              <a:t>　助成を下さった厚生労働省</a:t>
            </a:r>
            <a:endParaRPr lang="en-US" altLang="ja-JP" sz="2800" dirty="0" smtClean="0"/>
          </a:p>
          <a:p>
            <a:pPr>
              <a:buFontTx/>
              <a:buNone/>
            </a:pPr>
            <a:r>
              <a:rPr lang="ja-JP" altLang="en-US" sz="2800" dirty="0" smtClean="0"/>
              <a:t>　　</a:t>
            </a:r>
            <a:r>
              <a:rPr lang="ja-JP" altLang="en-US" sz="2800" dirty="0" smtClean="0">
                <a:solidFill>
                  <a:srgbClr val="002060"/>
                </a:solidFill>
              </a:rPr>
              <a:t>研究協力をして下さった全国の指定入院医療機関の臨床心理士、全国の指定通院医療機関のＰＳＷの先生方に感謝申し上げます</a:t>
            </a:r>
            <a:r>
              <a:rPr lang="ja-JP" altLang="en-US" sz="28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研究一覧（２）</a:t>
            </a:r>
            <a:endParaRPr kumimoji="1" lang="ja-JP" altLang="en-US" sz="3200" dirty="0"/>
          </a:p>
        </p:txBody>
      </p:sp>
      <p:sp>
        <p:nvSpPr>
          <p:cNvPr id="3" name="コンテンツ プレースホルダ 2"/>
          <p:cNvSpPr>
            <a:spLocks noGrp="1"/>
          </p:cNvSpPr>
          <p:nvPr>
            <p:ph idx="1"/>
          </p:nvPr>
        </p:nvSpPr>
        <p:spPr>
          <a:xfrm>
            <a:off x="152400" y="838200"/>
            <a:ext cx="8534400" cy="5287963"/>
          </a:xfrm>
        </p:spPr>
        <p:txBody>
          <a:bodyPr/>
          <a:lstStyle/>
          <a:p>
            <a:pPr>
              <a:buNone/>
            </a:pPr>
            <a:r>
              <a:rPr lang="ja-JP" altLang="en-US" sz="2400" dirty="0" smtClean="0"/>
              <a:t>研究</a:t>
            </a:r>
            <a:r>
              <a:rPr lang="en-US" sz="2400" dirty="0" smtClean="0"/>
              <a:t>10</a:t>
            </a:r>
            <a:r>
              <a:rPr lang="ja-JP" altLang="en-US" sz="2400" dirty="0" smtClean="0"/>
              <a:t>：</a:t>
            </a:r>
            <a:r>
              <a:rPr lang="en-US" sz="2400" dirty="0" smtClean="0"/>
              <a:t>BSI</a:t>
            </a:r>
            <a:r>
              <a:rPr lang="ja-JP" altLang="en-US" sz="2400" dirty="0" smtClean="0"/>
              <a:t>との相関による収束妥当性～司法精神医学会発表</a:t>
            </a:r>
            <a:r>
              <a:rPr lang="en-US" sz="2400" dirty="0" smtClean="0"/>
              <a:t>2013</a:t>
            </a:r>
            <a:endParaRPr lang="ja-JP" altLang="en-US" sz="2400" dirty="0" smtClean="0"/>
          </a:p>
          <a:p>
            <a:pPr>
              <a:buNone/>
            </a:pPr>
            <a:r>
              <a:rPr lang="ja-JP" altLang="en-US" sz="2400" dirty="0" smtClean="0"/>
              <a:t>研究</a:t>
            </a:r>
            <a:r>
              <a:rPr lang="en-US" sz="2400" dirty="0" smtClean="0"/>
              <a:t>11</a:t>
            </a:r>
            <a:r>
              <a:rPr lang="ja-JP" altLang="en-US" sz="2400" dirty="0" smtClean="0"/>
              <a:t>：</a:t>
            </a:r>
            <a:r>
              <a:rPr lang="en-US" sz="2400" dirty="0" smtClean="0"/>
              <a:t>DAI</a:t>
            </a:r>
            <a:r>
              <a:rPr lang="en-US" altLang="ja-JP" sz="2400" dirty="0" smtClean="0"/>
              <a:t>-30</a:t>
            </a:r>
            <a:r>
              <a:rPr lang="ja-JP" altLang="en-US" sz="2400" dirty="0" smtClean="0"/>
              <a:t>＋</a:t>
            </a:r>
            <a:r>
              <a:rPr lang="en-US" sz="2400" dirty="0" smtClean="0"/>
              <a:t>SAI-J</a:t>
            </a:r>
            <a:r>
              <a:rPr lang="ja-JP" altLang="en-US" sz="2400" dirty="0" smtClean="0"/>
              <a:t>～司法精神医学会発表</a:t>
            </a:r>
            <a:r>
              <a:rPr lang="en-US" sz="2400" dirty="0" smtClean="0"/>
              <a:t>2013</a:t>
            </a:r>
            <a:endParaRPr lang="ja-JP" altLang="en-US" sz="2400" dirty="0" smtClean="0"/>
          </a:p>
          <a:p>
            <a:pPr>
              <a:buNone/>
            </a:pPr>
            <a:r>
              <a:rPr lang="ja-JP" altLang="en-US" sz="2400" dirty="0" smtClean="0"/>
              <a:t>研究</a:t>
            </a:r>
            <a:r>
              <a:rPr lang="en-US" sz="2400" dirty="0" smtClean="0"/>
              <a:t>12</a:t>
            </a:r>
            <a:r>
              <a:rPr lang="ja-JP" altLang="en-US" sz="2400" dirty="0" smtClean="0"/>
              <a:t>：</a:t>
            </a:r>
            <a:r>
              <a:rPr lang="en-US" sz="2400" dirty="0" smtClean="0"/>
              <a:t>SECL</a:t>
            </a:r>
            <a:r>
              <a:rPr lang="ja-JP" altLang="en-US" sz="2400" dirty="0" smtClean="0"/>
              <a:t>～日心臨</a:t>
            </a:r>
            <a:r>
              <a:rPr lang="en-US" sz="2400" dirty="0" smtClean="0"/>
              <a:t>2013</a:t>
            </a:r>
            <a:endParaRPr lang="ja-JP" altLang="en-US" sz="2400" dirty="0" smtClean="0"/>
          </a:p>
          <a:p>
            <a:pPr>
              <a:buNone/>
            </a:pPr>
            <a:r>
              <a:rPr lang="ja-JP" altLang="en-US" sz="2400" dirty="0" smtClean="0"/>
              <a:t>研究</a:t>
            </a:r>
            <a:r>
              <a:rPr lang="en-US" sz="2400" dirty="0" smtClean="0"/>
              <a:t>13</a:t>
            </a:r>
            <a:r>
              <a:rPr lang="ja-JP" altLang="en-US" sz="2400" dirty="0" smtClean="0"/>
              <a:t>：</a:t>
            </a:r>
            <a:r>
              <a:rPr lang="en-US" sz="2400" dirty="0" smtClean="0"/>
              <a:t>AUDIT</a:t>
            </a:r>
            <a:r>
              <a:rPr lang="ja-JP" altLang="en-US" sz="2400" dirty="0" err="1" smtClean="0"/>
              <a:t>、</a:t>
            </a:r>
            <a:r>
              <a:rPr lang="en-US" sz="2400" dirty="0" smtClean="0"/>
              <a:t>IQ</a:t>
            </a:r>
            <a:r>
              <a:rPr lang="ja-JP" altLang="en-US" sz="2400" dirty="0" err="1" smtClean="0"/>
              <a:t>、</a:t>
            </a:r>
            <a:r>
              <a:rPr lang="ja-JP" altLang="en-US" sz="2400" dirty="0" smtClean="0"/>
              <a:t>生活満足度～日心臨</a:t>
            </a:r>
            <a:r>
              <a:rPr lang="en-US" sz="2400" dirty="0" smtClean="0"/>
              <a:t>2013</a:t>
            </a:r>
          </a:p>
          <a:p>
            <a:pPr>
              <a:buNone/>
            </a:pPr>
            <a:r>
              <a:rPr lang="ja-JP" altLang="en-US" sz="2400" dirty="0" smtClean="0"/>
              <a:t>研究</a:t>
            </a:r>
            <a:r>
              <a:rPr lang="en-US" altLang="ja-JP" sz="2400" dirty="0" smtClean="0"/>
              <a:t>14</a:t>
            </a:r>
            <a:r>
              <a:rPr lang="ja-JP" altLang="en-US" sz="2400" dirty="0" smtClean="0"/>
              <a:t>：これまでのレビュー</a:t>
            </a:r>
            <a:endParaRPr lang="en-US" altLang="ja-JP" sz="2400" dirty="0" smtClean="0"/>
          </a:p>
          <a:p>
            <a:pPr>
              <a:buNone/>
            </a:pPr>
            <a:r>
              <a:rPr lang="ja-JP" altLang="en-US" sz="2400" dirty="0" smtClean="0"/>
              <a:t>研究</a:t>
            </a:r>
            <a:r>
              <a:rPr lang="en-US" altLang="ja-JP" sz="2400" dirty="0" smtClean="0"/>
              <a:t>15</a:t>
            </a:r>
            <a:r>
              <a:rPr lang="ja-JP" altLang="en-US" sz="2400" dirty="0" smtClean="0"/>
              <a:t>　</a:t>
            </a:r>
            <a:r>
              <a:rPr lang="en-US" altLang="ja-JP" sz="2400" dirty="0" smtClean="0"/>
              <a:t>P</a:t>
            </a:r>
            <a:r>
              <a:rPr lang="ja-JP" altLang="en-US" sz="2400" dirty="0" smtClean="0"/>
              <a:t>法入院の予測</a:t>
            </a:r>
            <a:endParaRPr lang="en-US" altLang="ja-JP" sz="2400" dirty="0" smtClean="0"/>
          </a:p>
          <a:p>
            <a:pPr>
              <a:buNone/>
            </a:pPr>
            <a:r>
              <a:rPr lang="ja-JP" altLang="en-US" sz="2400" dirty="0" smtClean="0"/>
              <a:t>研究</a:t>
            </a:r>
            <a:r>
              <a:rPr lang="en-US" altLang="ja-JP" sz="2400" dirty="0" smtClean="0"/>
              <a:t>16</a:t>
            </a:r>
            <a:r>
              <a:rPr lang="ja-JP" altLang="en-US" sz="2400" dirty="0" smtClean="0"/>
              <a:t>　症状悪化入院の予測 </a:t>
            </a:r>
            <a:endParaRPr lang="en-US" altLang="ja-JP" sz="2400" dirty="0" smtClean="0"/>
          </a:p>
          <a:p>
            <a:pPr>
              <a:buNone/>
            </a:pPr>
            <a:r>
              <a:rPr lang="ja-JP" altLang="en-US" sz="2400" dirty="0" smtClean="0"/>
              <a:t>研究</a:t>
            </a:r>
            <a:r>
              <a:rPr lang="en-US" altLang="ja-JP" sz="2400" dirty="0" smtClean="0"/>
              <a:t>17</a:t>
            </a:r>
            <a:r>
              <a:rPr lang="ja-JP" altLang="en-US" sz="2400" dirty="0" smtClean="0"/>
              <a:t>　問題行動の予測 </a:t>
            </a:r>
            <a:endParaRPr lang="en-US" altLang="ja-JP" sz="2400" dirty="0" smtClean="0"/>
          </a:p>
          <a:p>
            <a:pPr>
              <a:buNone/>
            </a:pPr>
            <a:r>
              <a:rPr lang="ja-JP" altLang="en-US" sz="2400" dirty="0" smtClean="0"/>
              <a:t>研究</a:t>
            </a:r>
            <a:r>
              <a:rPr lang="en-US" altLang="ja-JP" sz="2400" dirty="0" smtClean="0"/>
              <a:t>18</a:t>
            </a:r>
            <a:r>
              <a:rPr lang="ja-JP" altLang="en-US" sz="2400" dirty="0" smtClean="0"/>
              <a:t>　退院後の自傷・自殺企図の予測 </a:t>
            </a:r>
            <a:endParaRPr lang="en-US" altLang="ja-JP" sz="2400" dirty="0" smtClean="0"/>
          </a:p>
          <a:p>
            <a:pPr>
              <a:buNone/>
            </a:pPr>
            <a:r>
              <a:rPr lang="ja-JP" altLang="en-US" sz="2400" dirty="0" smtClean="0"/>
              <a:t>研究</a:t>
            </a:r>
            <a:r>
              <a:rPr lang="en-US" altLang="ja-JP" sz="2400" dirty="0" smtClean="0"/>
              <a:t>19</a:t>
            </a:r>
            <a:r>
              <a:rPr lang="ja-JP" altLang="en-US" sz="2400" dirty="0" smtClean="0"/>
              <a:t>　退院後の暴力の予測 </a:t>
            </a:r>
            <a:endParaRPr lang="en-US" altLang="ja-JP" sz="2400" dirty="0" smtClean="0"/>
          </a:p>
          <a:p>
            <a:pPr>
              <a:buNone/>
            </a:pPr>
            <a:r>
              <a:rPr lang="ja-JP" altLang="en-US" sz="2400" dirty="0" smtClean="0"/>
              <a:t>研究</a:t>
            </a:r>
            <a:r>
              <a:rPr lang="en-US" altLang="ja-JP" sz="2400" dirty="0" smtClean="0"/>
              <a:t>20</a:t>
            </a:r>
            <a:r>
              <a:rPr lang="ja-JP" altLang="en-US" sz="2400" dirty="0" smtClean="0"/>
              <a:t>　入院中の暴力の予測 </a:t>
            </a:r>
            <a:endParaRPr lang="en-US" altLang="ja-JP" sz="2400" dirty="0" smtClean="0"/>
          </a:p>
          <a:p>
            <a:pPr>
              <a:buNone/>
            </a:pPr>
            <a:r>
              <a:rPr lang="ja-JP" altLang="en-US" sz="2400" dirty="0" smtClean="0"/>
              <a:t>研究</a:t>
            </a:r>
            <a:r>
              <a:rPr lang="en-US" altLang="ja-JP" sz="2400" dirty="0" smtClean="0"/>
              <a:t>21</a:t>
            </a:r>
            <a:r>
              <a:rPr lang="ja-JP" altLang="en-US" sz="2400" dirty="0" smtClean="0"/>
              <a:t>　入院中の自殺企図の予測 </a:t>
            </a:r>
            <a:endParaRPr lang="en-US" altLang="ja-JP" sz="2400" dirty="0" smtClean="0"/>
          </a:p>
          <a:p>
            <a:pPr>
              <a:buNone/>
            </a:pPr>
            <a:r>
              <a:rPr lang="ja-JP" altLang="en-US" sz="2400" dirty="0" smtClean="0"/>
              <a:t>研究</a:t>
            </a:r>
            <a:r>
              <a:rPr lang="en-US" altLang="ja-JP" sz="2400" dirty="0" smtClean="0"/>
              <a:t>22</a:t>
            </a:r>
            <a:r>
              <a:rPr lang="ja-JP" altLang="en-US" sz="2400" dirty="0" smtClean="0"/>
              <a:t>　通院処遇への移行まで期間の予測</a:t>
            </a:r>
            <a:endParaRPr kumimoji="1" lang="ja-JP"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研究一覧（２）</a:t>
            </a:r>
            <a:endParaRPr kumimoji="1" lang="ja-JP" altLang="en-US" sz="3200" dirty="0"/>
          </a:p>
        </p:txBody>
      </p:sp>
      <p:sp>
        <p:nvSpPr>
          <p:cNvPr id="3" name="コンテンツ プレースホルダ 2"/>
          <p:cNvSpPr>
            <a:spLocks noGrp="1"/>
          </p:cNvSpPr>
          <p:nvPr>
            <p:ph idx="1"/>
          </p:nvPr>
        </p:nvSpPr>
        <p:spPr>
          <a:xfrm>
            <a:off x="152400" y="838200"/>
            <a:ext cx="8534400" cy="5287963"/>
          </a:xfrm>
        </p:spPr>
        <p:txBody>
          <a:bodyPr/>
          <a:lstStyle/>
          <a:p>
            <a:pPr>
              <a:buNone/>
            </a:pPr>
            <a:r>
              <a:rPr lang="ja-JP" altLang="en-US" sz="2400" dirty="0" smtClean="0"/>
              <a:t>研究</a:t>
            </a:r>
            <a:r>
              <a:rPr lang="en-US" sz="2400" dirty="0" smtClean="0"/>
              <a:t>10</a:t>
            </a:r>
            <a:r>
              <a:rPr lang="ja-JP" altLang="en-US" sz="2400" dirty="0" smtClean="0"/>
              <a:t>：</a:t>
            </a:r>
            <a:r>
              <a:rPr lang="en-US" altLang="ja-JP" sz="2400" dirty="0" smtClean="0"/>
              <a:t> BSI</a:t>
            </a:r>
            <a:r>
              <a:rPr lang="ja-JP" altLang="en-US" sz="2400" dirty="0" smtClean="0"/>
              <a:t>との相関による収束妥当性～司法精神医学会発表</a:t>
            </a:r>
            <a:r>
              <a:rPr lang="en-US" altLang="ja-JP" sz="2400" dirty="0" smtClean="0"/>
              <a:t>2013</a:t>
            </a:r>
            <a:endParaRPr lang="ja-JP" altLang="en-US" sz="2400" dirty="0" smtClean="0"/>
          </a:p>
          <a:p>
            <a:pPr>
              <a:buNone/>
            </a:pPr>
            <a:r>
              <a:rPr lang="ja-JP" altLang="en-US" sz="2400" dirty="0" smtClean="0"/>
              <a:t>研究</a:t>
            </a:r>
            <a:r>
              <a:rPr lang="en-US" altLang="ja-JP" sz="2400" dirty="0" smtClean="0"/>
              <a:t>11</a:t>
            </a:r>
            <a:r>
              <a:rPr lang="ja-JP" altLang="en-US" sz="2400" dirty="0" smtClean="0"/>
              <a:t>：</a:t>
            </a:r>
            <a:r>
              <a:rPr lang="en-US" altLang="ja-JP" sz="2400" dirty="0" smtClean="0"/>
              <a:t>DAI-30 </a:t>
            </a:r>
            <a:r>
              <a:rPr lang="ja-JP" altLang="en-US" sz="2400" dirty="0" smtClean="0"/>
              <a:t>＋</a:t>
            </a:r>
            <a:r>
              <a:rPr lang="en-US" sz="2400" dirty="0" smtClean="0"/>
              <a:t>SAI-J</a:t>
            </a:r>
            <a:r>
              <a:rPr lang="ja-JP" altLang="en-US" sz="2400" dirty="0" smtClean="0"/>
              <a:t>～司法精神医学会発表</a:t>
            </a:r>
            <a:r>
              <a:rPr lang="en-US" sz="2400" dirty="0" smtClean="0"/>
              <a:t>2013</a:t>
            </a:r>
            <a:endParaRPr lang="ja-JP" altLang="en-US" sz="2400" dirty="0" smtClean="0"/>
          </a:p>
          <a:p>
            <a:pPr>
              <a:buNone/>
            </a:pPr>
            <a:r>
              <a:rPr lang="ja-JP" altLang="en-US" sz="2400" dirty="0" smtClean="0"/>
              <a:t>研究</a:t>
            </a:r>
            <a:r>
              <a:rPr lang="en-US" sz="2400" dirty="0" smtClean="0"/>
              <a:t>12</a:t>
            </a:r>
            <a:r>
              <a:rPr lang="ja-JP" altLang="en-US" sz="2400" dirty="0" smtClean="0"/>
              <a:t>：</a:t>
            </a:r>
            <a:r>
              <a:rPr lang="en-US" sz="2400" dirty="0" smtClean="0"/>
              <a:t>SECL</a:t>
            </a:r>
            <a:r>
              <a:rPr lang="ja-JP" altLang="en-US" sz="2400" dirty="0" smtClean="0"/>
              <a:t>～日心臨</a:t>
            </a:r>
            <a:r>
              <a:rPr lang="en-US" sz="2400" dirty="0" smtClean="0"/>
              <a:t>2013</a:t>
            </a:r>
            <a:endParaRPr lang="ja-JP" altLang="en-US" sz="2400" dirty="0" smtClean="0"/>
          </a:p>
          <a:p>
            <a:pPr>
              <a:buNone/>
            </a:pPr>
            <a:r>
              <a:rPr lang="ja-JP" altLang="en-US" sz="2400" dirty="0" smtClean="0"/>
              <a:t>研究</a:t>
            </a:r>
            <a:r>
              <a:rPr lang="en-US" sz="2400" dirty="0" smtClean="0"/>
              <a:t>13</a:t>
            </a:r>
            <a:r>
              <a:rPr lang="ja-JP" altLang="en-US" sz="2400" dirty="0" smtClean="0"/>
              <a:t>：</a:t>
            </a:r>
            <a:r>
              <a:rPr lang="en-US" sz="2400" dirty="0" smtClean="0"/>
              <a:t>AUDIT</a:t>
            </a:r>
            <a:r>
              <a:rPr lang="ja-JP" altLang="en-US" sz="2400" dirty="0" err="1" smtClean="0"/>
              <a:t>、</a:t>
            </a:r>
            <a:r>
              <a:rPr lang="en-US" sz="2400" dirty="0" smtClean="0"/>
              <a:t>IQ</a:t>
            </a:r>
            <a:r>
              <a:rPr lang="ja-JP" altLang="en-US" sz="2400" dirty="0" err="1" smtClean="0"/>
              <a:t>、</a:t>
            </a:r>
            <a:r>
              <a:rPr lang="ja-JP" altLang="en-US" sz="2400" dirty="0" smtClean="0"/>
              <a:t>生活満足度～日心臨</a:t>
            </a:r>
            <a:r>
              <a:rPr lang="en-US" sz="2400" dirty="0" smtClean="0"/>
              <a:t>2013</a:t>
            </a:r>
          </a:p>
          <a:p>
            <a:pPr>
              <a:buNone/>
            </a:pPr>
            <a:r>
              <a:rPr lang="ja-JP" altLang="en-US" sz="2400" dirty="0" smtClean="0"/>
              <a:t>研究</a:t>
            </a:r>
            <a:r>
              <a:rPr lang="en-US" altLang="ja-JP" sz="2400" dirty="0" smtClean="0"/>
              <a:t>14</a:t>
            </a:r>
            <a:r>
              <a:rPr lang="ja-JP" altLang="en-US" sz="2400" dirty="0" smtClean="0"/>
              <a:t>：これまでのレビュー</a:t>
            </a:r>
            <a:endParaRPr lang="en-US" altLang="ja-JP" sz="2400" dirty="0" smtClean="0"/>
          </a:p>
          <a:p>
            <a:pPr>
              <a:buNone/>
            </a:pPr>
            <a:r>
              <a:rPr lang="ja-JP" altLang="en-US" sz="2400" dirty="0" smtClean="0">
                <a:solidFill>
                  <a:srgbClr val="FF0000"/>
                </a:solidFill>
              </a:rPr>
              <a:t>研究</a:t>
            </a:r>
            <a:r>
              <a:rPr lang="en-US" altLang="ja-JP" sz="2400" dirty="0" smtClean="0">
                <a:solidFill>
                  <a:srgbClr val="FF0000"/>
                </a:solidFill>
              </a:rPr>
              <a:t>15</a:t>
            </a:r>
            <a:r>
              <a:rPr lang="ja-JP" altLang="en-US" sz="2400" dirty="0" smtClean="0">
                <a:solidFill>
                  <a:srgbClr val="FF0000"/>
                </a:solidFill>
              </a:rPr>
              <a:t>　</a:t>
            </a:r>
            <a:r>
              <a:rPr lang="en-US" altLang="ja-JP" sz="2400" dirty="0" smtClean="0">
                <a:solidFill>
                  <a:srgbClr val="FF0000"/>
                </a:solidFill>
              </a:rPr>
              <a:t>P</a:t>
            </a:r>
            <a:r>
              <a:rPr lang="ja-JP" altLang="en-US" sz="2400" dirty="0" smtClean="0">
                <a:solidFill>
                  <a:srgbClr val="FF0000"/>
                </a:solidFill>
              </a:rPr>
              <a:t>法入院の予測</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16</a:t>
            </a:r>
            <a:r>
              <a:rPr lang="ja-JP" altLang="en-US" sz="2400" dirty="0" smtClean="0">
                <a:solidFill>
                  <a:srgbClr val="FF0000"/>
                </a:solidFill>
              </a:rPr>
              <a:t>　症状悪化入院の予測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17</a:t>
            </a:r>
            <a:r>
              <a:rPr lang="ja-JP" altLang="en-US" sz="2400" dirty="0" smtClean="0">
                <a:solidFill>
                  <a:srgbClr val="FF0000"/>
                </a:solidFill>
              </a:rPr>
              <a:t>　問題行動の予測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18</a:t>
            </a:r>
            <a:r>
              <a:rPr lang="ja-JP" altLang="en-US" sz="2400" dirty="0" smtClean="0">
                <a:solidFill>
                  <a:srgbClr val="FF0000"/>
                </a:solidFill>
              </a:rPr>
              <a:t>　退院後の自傷・自殺企図の予測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19</a:t>
            </a:r>
            <a:r>
              <a:rPr lang="ja-JP" altLang="en-US" sz="2400" dirty="0" smtClean="0">
                <a:solidFill>
                  <a:srgbClr val="FF0000"/>
                </a:solidFill>
              </a:rPr>
              <a:t>　退院後の暴力の予測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20</a:t>
            </a:r>
            <a:r>
              <a:rPr lang="ja-JP" altLang="en-US" sz="2400" dirty="0" smtClean="0">
                <a:solidFill>
                  <a:srgbClr val="FF0000"/>
                </a:solidFill>
              </a:rPr>
              <a:t>　入院中の暴力の予測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21</a:t>
            </a:r>
            <a:r>
              <a:rPr lang="ja-JP" altLang="en-US" sz="2400" dirty="0" smtClean="0">
                <a:solidFill>
                  <a:srgbClr val="FF0000"/>
                </a:solidFill>
              </a:rPr>
              <a:t>　入院中の自殺企図の予測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22</a:t>
            </a:r>
            <a:r>
              <a:rPr lang="ja-JP" altLang="en-US" sz="2400" dirty="0" smtClean="0">
                <a:solidFill>
                  <a:srgbClr val="FF0000"/>
                </a:solidFill>
              </a:rPr>
              <a:t>　通院処遇への移行まで期間の予測 </a:t>
            </a:r>
            <a:endParaRPr kumimoji="1" lang="ja-JP" altLang="en-US" sz="2400" dirty="0">
              <a:solidFill>
                <a:srgbClr val="FF0000"/>
              </a:solidFill>
            </a:endParaRPr>
          </a:p>
        </p:txBody>
      </p:sp>
      <p:sp>
        <p:nvSpPr>
          <p:cNvPr id="4" name="角丸四角形吹き出し 3"/>
          <p:cNvSpPr/>
          <p:nvPr/>
        </p:nvSpPr>
        <p:spPr>
          <a:xfrm>
            <a:off x="5029200" y="2667000"/>
            <a:ext cx="4114800" cy="1600200"/>
          </a:xfrm>
          <a:prstGeom prst="wedgeRoundRectCallout">
            <a:avLst>
              <a:gd name="adj1" fmla="val -85300"/>
              <a:gd name="adj2" fmla="val -596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壁屋班</a:t>
            </a:r>
            <a:r>
              <a:rPr kumimoji="1" lang="en-US" altLang="ja-JP" sz="2800" dirty="0" smtClean="0">
                <a:solidFill>
                  <a:schemeClr val="bg1"/>
                </a:solidFill>
              </a:rPr>
              <a:t>2013</a:t>
            </a:r>
          </a:p>
          <a:p>
            <a:pPr algn="ctr"/>
            <a:r>
              <a:rPr lang="ja-JP" altLang="en-US" sz="2800" dirty="0" smtClean="0">
                <a:solidFill>
                  <a:schemeClr val="bg1"/>
                </a:solidFill>
              </a:rPr>
              <a:t>による</a:t>
            </a:r>
            <a:endParaRPr kumimoji="1" lang="en-US" altLang="ja-JP" sz="2800" dirty="0" smtClean="0">
              <a:solidFill>
                <a:schemeClr val="bg1"/>
              </a:solidFill>
            </a:endParaRPr>
          </a:p>
          <a:p>
            <a:pPr algn="ctr"/>
            <a:r>
              <a:rPr kumimoji="1" lang="ja-JP" altLang="en-US" sz="2800" dirty="0" smtClean="0">
                <a:solidFill>
                  <a:schemeClr val="bg1"/>
                </a:solidFill>
              </a:rPr>
              <a:t>予測妥当性研究</a:t>
            </a:r>
            <a:endParaRPr kumimoji="1" lang="ja-JP" altLang="en-US" sz="2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研究一覧（２）</a:t>
            </a:r>
            <a:endParaRPr kumimoji="1" lang="ja-JP" altLang="en-US" sz="3200" dirty="0"/>
          </a:p>
        </p:txBody>
      </p:sp>
      <p:sp>
        <p:nvSpPr>
          <p:cNvPr id="3" name="コンテンツ プレースホルダ 2"/>
          <p:cNvSpPr>
            <a:spLocks noGrp="1"/>
          </p:cNvSpPr>
          <p:nvPr>
            <p:ph idx="1"/>
          </p:nvPr>
        </p:nvSpPr>
        <p:spPr>
          <a:xfrm>
            <a:off x="152400" y="838200"/>
            <a:ext cx="8534400" cy="5287963"/>
          </a:xfrm>
        </p:spPr>
        <p:txBody>
          <a:bodyPr/>
          <a:lstStyle/>
          <a:p>
            <a:pPr>
              <a:buNone/>
            </a:pPr>
            <a:r>
              <a:rPr lang="ja-JP" altLang="en-US" sz="2400" dirty="0" smtClean="0"/>
              <a:t>研究</a:t>
            </a:r>
            <a:r>
              <a:rPr lang="en-US" sz="2400" dirty="0" smtClean="0"/>
              <a:t>10</a:t>
            </a:r>
            <a:r>
              <a:rPr lang="ja-JP" altLang="en-US" sz="2400" dirty="0" smtClean="0"/>
              <a:t>：</a:t>
            </a:r>
            <a:r>
              <a:rPr lang="en-US" altLang="ja-JP" sz="2400" dirty="0" smtClean="0"/>
              <a:t> BSI</a:t>
            </a:r>
            <a:r>
              <a:rPr lang="ja-JP" altLang="en-US" sz="2400" dirty="0" smtClean="0"/>
              <a:t>との相関による収束妥当性～司法精神医学会発表</a:t>
            </a:r>
            <a:r>
              <a:rPr lang="en-US" altLang="ja-JP" sz="2400" dirty="0" smtClean="0"/>
              <a:t>2013</a:t>
            </a:r>
            <a:endParaRPr lang="ja-JP" altLang="en-US" sz="2400" dirty="0" smtClean="0"/>
          </a:p>
          <a:p>
            <a:pPr>
              <a:buNone/>
            </a:pPr>
            <a:r>
              <a:rPr lang="ja-JP" altLang="en-US" sz="2400" dirty="0" smtClean="0"/>
              <a:t>研究</a:t>
            </a:r>
            <a:r>
              <a:rPr lang="en-US" altLang="ja-JP" sz="2400" dirty="0" smtClean="0"/>
              <a:t>11</a:t>
            </a:r>
            <a:r>
              <a:rPr lang="ja-JP" altLang="en-US" sz="2400" dirty="0" smtClean="0"/>
              <a:t>：</a:t>
            </a:r>
            <a:r>
              <a:rPr lang="en-US" altLang="ja-JP" sz="2400" dirty="0" smtClean="0"/>
              <a:t>DAI-30 </a:t>
            </a:r>
            <a:r>
              <a:rPr lang="ja-JP" altLang="en-US" sz="2400" dirty="0" smtClean="0"/>
              <a:t>＋</a:t>
            </a:r>
            <a:r>
              <a:rPr lang="en-US" sz="2400" dirty="0" smtClean="0"/>
              <a:t>SAI-J</a:t>
            </a:r>
            <a:r>
              <a:rPr lang="ja-JP" altLang="en-US" sz="2400" dirty="0" smtClean="0"/>
              <a:t>～司法精神医学会発表</a:t>
            </a:r>
            <a:r>
              <a:rPr lang="en-US" sz="2400" dirty="0" smtClean="0"/>
              <a:t>2013</a:t>
            </a:r>
            <a:endParaRPr lang="ja-JP" altLang="en-US" sz="2400" dirty="0" smtClean="0"/>
          </a:p>
          <a:p>
            <a:pPr>
              <a:buNone/>
            </a:pPr>
            <a:r>
              <a:rPr lang="ja-JP" altLang="en-US" sz="2400" dirty="0" smtClean="0"/>
              <a:t>研究</a:t>
            </a:r>
            <a:r>
              <a:rPr lang="en-US" sz="2400" dirty="0" smtClean="0"/>
              <a:t>12</a:t>
            </a:r>
            <a:r>
              <a:rPr lang="ja-JP" altLang="en-US" sz="2400" dirty="0" smtClean="0"/>
              <a:t>：</a:t>
            </a:r>
            <a:r>
              <a:rPr lang="en-US" sz="2400" dirty="0" smtClean="0"/>
              <a:t>SECL</a:t>
            </a:r>
            <a:r>
              <a:rPr lang="ja-JP" altLang="en-US" sz="2400" dirty="0" smtClean="0"/>
              <a:t>～日心臨</a:t>
            </a:r>
            <a:r>
              <a:rPr lang="en-US" sz="2400" dirty="0" smtClean="0"/>
              <a:t>2013</a:t>
            </a:r>
            <a:endParaRPr lang="ja-JP" altLang="en-US" sz="2400" dirty="0" smtClean="0"/>
          </a:p>
          <a:p>
            <a:pPr>
              <a:buNone/>
            </a:pPr>
            <a:r>
              <a:rPr lang="ja-JP" altLang="en-US" sz="2400" dirty="0" smtClean="0"/>
              <a:t>研究</a:t>
            </a:r>
            <a:r>
              <a:rPr lang="en-US" sz="2400" dirty="0" smtClean="0"/>
              <a:t>13</a:t>
            </a:r>
            <a:r>
              <a:rPr lang="ja-JP" altLang="en-US" sz="2400" dirty="0" smtClean="0"/>
              <a:t>：</a:t>
            </a:r>
            <a:r>
              <a:rPr lang="en-US" sz="2400" dirty="0" smtClean="0"/>
              <a:t>AUDIT</a:t>
            </a:r>
            <a:r>
              <a:rPr lang="ja-JP" altLang="en-US" sz="2400" dirty="0" err="1" smtClean="0"/>
              <a:t>、</a:t>
            </a:r>
            <a:r>
              <a:rPr lang="en-US" sz="2400" dirty="0" smtClean="0"/>
              <a:t>IQ</a:t>
            </a:r>
            <a:r>
              <a:rPr lang="ja-JP" altLang="en-US" sz="2400" dirty="0" err="1" smtClean="0"/>
              <a:t>、</a:t>
            </a:r>
            <a:r>
              <a:rPr lang="ja-JP" altLang="en-US" sz="2400" dirty="0" smtClean="0"/>
              <a:t>生活満足度～日心臨</a:t>
            </a:r>
            <a:r>
              <a:rPr lang="en-US" sz="2400" dirty="0" smtClean="0"/>
              <a:t>2013</a:t>
            </a:r>
          </a:p>
          <a:p>
            <a:pPr>
              <a:buNone/>
            </a:pPr>
            <a:r>
              <a:rPr lang="ja-JP" altLang="en-US" sz="2400" dirty="0" smtClean="0"/>
              <a:t>研究</a:t>
            </a:r>
            <a:r>
              <a:rPr lang="en-US" altLang="ja-JP" sz="2400" dirty="0" smtClean="0"/>
              <a:t>14</a:t>
            </a:r>
            <a:r>
              <a:rPr lang="ja-JP" altLang="en-US" sz="2400" dirty="0" smtClean="0"/>
              <a:t>：これまでのレビュー</a:t>
            </a:r>
            <a:endParaRPr lang="en-US" altLang="ja-JP" sz="2400" dirty="0" smtClean="0"/>
          </a:p>
          <a:p>
            <a:pPr>
              <a:buNone/>
            </a:pPr>
            <a:r>
              <a:rPr lang="ja-JP" altLang="en-US" sz="2400" dirty="0" smtClean="0">
                <a:solidFill>
                  <a:srgbClr val="FF0000"/>
                </a:solidFill>
              </a:rPr>
              <a:t>研究</a:t>
            </a:r>
            <a:r>
              <a:rPr lang="en-US" altLang="ja-JP" sz="2400" dirty="0" smtClean="0">
                <a:solidFill>
                  <a:srgbClr val="FF0000"/>
                </a:solidFill>
              </a:rPr>
              <a:t>15</a:t>
            </a:r>
            <a:r>
              <a:rPr lang="ja-JP" altLang="en-US" sz="2400" dirty="0" smtClean="0">
                <a:solidFill>
                  <a:srgbClr val="FF0000"/>
                </a:solidFill>
              </a:rPr>
              <a:t>　</a:t>
            </a:r>
            <a:r>
              <a:rPr lang="en-US" altLang="ja-JP" sz="2400" dirty="0" smtClean="0">
                <a:solidFill>
                  <a:srgbClr val="FF0000"/>
                </a:solidFill>
              </a:rPr>
              <a:t>P</a:t>
            </a:r>
            <a:r>
              <a:rPr lang="ja-JP" altLang="en-US" sz="2400" dirty="0" smtClean="0">
                <a:solidFill>
                  <a:srgbClr val="FF0000"/>
                </a:solidFill>
              </a:rPr>
              <a:t>法入院の予測</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16</a:t>
            </a:r>
            <a:r>
              <a:rPr lang="ja-JP" altLang="en-US" sz="2400" dirty="0" smtClean="0">
                <a:solidFill>
                  <a:srgbClr val="FF0000"/>
                </a:solidFill>
              </a:rPr>
              <a:t>　症状悪化入院の予測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17</a:t>
            </a:r>
            <a:r>
              <a:rPr lang="ja-JP" altLang="en-US" sz="2400" dirty="0" smtClean="0">
                <a:solidFill>
                  <a:srgbClr val="FF0000"/>
                </a:solidFill>
              </a:rPr>
              <a:t>　問題行動の予測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18</a:t>
            </a:r>
            <a:r>
              <a:rPr lang="ja-JP" altLang="en-US" sz="2400" dirty="0" smtClean="0">
                <a:solidFill>
                  <a:srgbClr val="FF0000"/>
                </a:solidFill>
              </a:rPr>
              <a:t>　退院後の自傷・自殺企図の予測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19</a:t>
            </a:r>
            <a:r>
              <a:rPr lang="ja-JP" altLang="en-US" sz="2400" dirty="0" smtClean="0">
                <a:solidFill>
                  <a:srgbClr val="FF0000"/>
                </a:solidFill>
              </a:rPr>
              <a:t>　退院後の暴力の予測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20</a:t>
            </a:r>
            <a:r>
              <a:rPr lang="ja-JP" altLang="en-US" sz="2400" dirty="0" smtClean="0">
                <a:solidFill>
                  <a:srgbClr val="FF0000"/>
                </a:solidFill>
              </a:rPr>
              <a:t>　入院中の暴力の予測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21</a:t>
            </a:r>
            <a:r>
              <a:rPr lang="ja-JP" altLang="en-US" sz="2400" dirty="0" smtClean="0">
                <a:solidFill>
                  <a:srgbClr val="FF0000"/>
                </a:solidFill>
              </a:rPr>
              <a:t>　入院中の自殺企図の予測 </a:t>
            </a:r>
            <a:endParaRPr lang="en-US" altLang="ja-JP" sz="2400"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22</a:t>
            </a:r>
            <a:r>
              <a:rPr lang="ja-JP" altLang="en-US" sz="2400" dirty="0" smtClean="0">
                <a:solidFill>
                  <a:srgbClr val="FF0000"/>
                </a:solidFill>
              </a:rPr>
              <a:t>　通院処遇への移行まで期間の予測 </a:t>
            </a:r>
            <a:endParaRPr kumimoji="1" lang="ja-JP" altLang="en-US" sz="2400" dirty="0">
              <a:solidFill>
                <a:srgbClr val="FF0000"/>
              </a:solidFill>
            </a:endParaRPr>
          </a:p>
        </p:txBody>
      </p:sp>
      <p:sp>
        <p:nvSpPr>
          <p:cNvPr id="4" name="角丸四角形吹き出し 3"/>
          <p:cNvSpPr/>
          <p:nvPr/>
        </p:nvSpPr>
        <p:spPr>
          <a:xfrm>
            <a:off x="5029200" y="2667000"/>
            <a:ext cx="4114800" cy="1600200"/>
          </a:xfrm>
          <a:prstGeom prst="wedgeRoundRectCallout">
            <a:avLst>
              <a:gd name="adj1" fmla="val -85300"/>
              <a:gd name="adj2" fmla="val -596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壁屋班</a:t>
            </a:r>
            <a:r>
              <a:rPr kumimoji="1" lang="en-US" altLang="ja-JP" sz="2800" dirty="0" smtClean="0">
                <a:solidFill>
                  <a:schemeClr val="bg1"/>
                </a:solidFill>
              </a:rPr>
              <a:t>2013</a:t>
            </a:r>
          </a:p>
          <a:p>
            <a:pPr algn="ctr"/>
            <a:r>
              <a:rPr lang="ja-JP" altLang="en-US" sz="2800" dirty="0" smtClean="0">
                <a:solidFill>
                  <a:schemeClr val="bg1"/>
                </a:solidFill>
              </a:rPr>
              <a:t>による</a:t>
            </a:r>
            <a:endParaRPr kumimoji="1" lang="en-US" altLang="ja-JP" sz="2800" dirty="0" smtClean="0">
              <a:solidFill>
                <a:schemeClr val="bg1"/>
              </a:solidFill>
            </a:endParaRPr>
          </a:p>
          <a:p>
            <a:pPr algn="ctr"/>
            <a:r>
              <a:rPr kumimoji="1" lang="ja-JP" altLang="en-US" sz="2800" dirty="0" smtClean="0">
                <a:solidFill>
                  <a:schemeClr val="bg1"/>
                </a:solidFill>
              </a:rPr>
              <a:t>予測妥当性研究</a:t>
            </a:r>
            <a:endParaRPr kumimoji="1" lang="ja-JP" altLang="en-US" sz="2800" dirty="0">
              <a:solidFill>
                <a:schemeClr val="bg1"/>
              </a:solidFill>
            </a:endParaRPr>
          </a:p>
        </p:txBody>
      </p:sp>
      <p:sp>
        <p:nvSpPr>
          <p:cNvPr id="5" name="正方形/長方形 4"/>
          <p:cNvSpPr/>
          <p:nvPr/>
        </p:nvSpPr>
        <p:spPr>
          <a:xfrm>
            <a:off x="0" y="1600200"/>
            <a:ext cx="7315200" cy="5257800"/>
          </a:xfrm>
          <a:prstGeom prst="rect">
            <a:avLst/>
          </a:prstGeom>
          <a:noFill/>
          <a:ln w="63500">
            <a:solidFill>
              <a:srgbClr val="00B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吹き出し 5"/>
          <p:cNvSpPr/>
          <p:nvPr/>
        </p:nvSpPr>
        <p:spPr>
          <a:xfrm>
            <a:off x="5638800" y="4495800"/>
            <a:ext cx="3505200" cy="1600200"/>
          </a:xfrm>
          <a:prstGeom prst="wedgeRoundRectCallout">
            <a:avLst>
              <a:gd name="adj1" fmla="val -66838"/>
              <a:gd name="adj2" fmla="val -34098"/>
              <a:gd name="adj3" fmla="val 16667"/>
            </a:avLst>
          </a:prstGeom>
          <a:solidFill>
            <a:srgbClr val="00EE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壁屋班報告書</a:t>
            </a:r>
            <a:r>
              <a:rPr kumimoji="1" lang="en-US" altLang="ja-JP" sz="2800" dirty="0" smtClean="0">
                <a:solidFill>
                  <a:schemeClr val="tx1"/>
                </a:solidFill>
              </a:rPr>
              <a:t>2013</a:t>
            </a:r>
          </a:p>
          <a:p>
            <a:pPr algn="ctr"/>
            <a:r>
              <a:rPr lang="ja-JP" altLang="en-US" sz="2800" dirty="0" smtClean="0">
                <a:solidFill>
                  <a:schemeClr val="tx1"/>
                </a:solidFill>
              </a:rPr>
              <a:t>に収録</a:t>
            </a:r>
            <a:endParaRPr kumimoji="1" lang="en-US" altLang="ja-JP" sz="2800" dirty="0" smtClean="0">
              <a:solidFill>
                <a:schemeClr val="tx1"/>
              </a:solidFill>
            </a:endParaRPr>
          </a:p>
          <a:p>
            <a:pPr algn="ctr"/>
            <a:r>
              <a:rPr kumimoji="1" lang="ja-JP" altLang="en-US" sz="2800" dirty="0" smtClean="0">
                <a:solidFill>
                  <a:schemeClr val="tx1"/>
                </a:solidFill>
              </a:rPr>
              <a:t>本日配布</a:t>
            </a:r>
            <a:endParaRPr kumimoji="1" lang="ja-JP" altLang="en-US" sz="2800"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研究一覧（３）</a:t>
            </a:r>
            <a:endParaRPr kumimoji="1" lang="ja-JP" altLang="en-US" sz="3200" dirty="0"/>
          </a:p>
        </p:txBody>
      </p:sp>
      <p:sp>
        <p:nvSpPr>
          <p:cNvPr id="3" name="コンテンツ プレースホルダ 2"/>
          <p:cNvSpPr>
            <a:spLocks noGrp="1"/>
          </p:cNvSpPr>
          <p:nvPr>
            <p:ph idx="1"/>
          </p:nvPr>
        </p:nvSpPr>
        <p:spPr>
          <a:xfrm>
            <a:off x="152400" y="762000"/>
            <a:ext cx="8839200" cy="5364163"/>
          </a:xfrm>
        </p:spPr>
        <p:txBody>
          <a:bodyPr/>
          <a:lstStyle/>
          <a:p>
            <a:pPr>
              <a:buNone/>
            </a:pPr>
            <a:r>
              <a:rPr lang="ja-JP" altLang="en-US" sz="2400" dirty="0" smtClean="0"/>
              <a:t>研究</a:t>
            </a:r>
            <a:r>
              <a:rPr lang="en-US" altLang="ja-JP" sz="2400" dirty="0" smtClean="0"/>
              <a:t>23</a:t>
            </a:r>
            <a:r>
              <a:rPr lang="ja-JP" altLang="en-US" sz="2400" dirty="0" smtClean="0"/>
              <a:t>：</a:t>
            </a:r>
            <a:r>
              <a:rPr lang="ja-JP" altLang="en-US" sz="2400" b="1" dirty="0" smtClean="0"/>
              <a:t>通院移行後の暴力予測モデルの探索</a:t>
            </a:r>
            <a:endParaRPr lang="en-US" altLang="ja-JP" sz="2400" b="1" dirty="0" smtClean="0"/>
          </a:p>
          <a:p>
            <a:pPr>
              <a:buNone/>
            </a:pPr>
            <a:r>
              <a:rPr lang="ja-JP" altLang="en-US" sz="2400" dirty="0" smtClean="0"/>
              <a:t>研究</a:t>
            </a:r>
            <a:r>
              <a:rPr lang="en-US" altLang="ja-JP" sz="2400" dirty="0" smtClean="0"/>
              <a:t>24</a:t>
            </a:r>
            <a:r>
              <a:rPr lang="ja-JP" altLang="en-US" sz="2400" dirty="0" smtClean="0"/>
              <a:t>：</a:t>
            </a:r>
            <a:r>
              <a:rPr lang="ja-JP" altLang="en-US" sz="2400" b="1" dirty="0" smtClean="0"/>
              <a:t>通院移行後の問題行動予測モデルの探索</a:t>
            </a:r>
            <a:endParaRPr lang="en-US" altLang="ja-JP" sz="2400" b="1" dirty="0" smtClean="0"/>
          </a:p>
          <a:p>
            <a:pPr>
              <a:buNone/>
            </a:pPr>
            <a:r>
              <a:rPr lang="ja-JP" altLang="en-US" sz="2400" dirty="0" smtClean="0"/>
              <a:t>研究</a:t>
            </a:r>
            <a:r>
              <a:rPr lang="en-US" altLang="ja-JP" sz="2400" dirty="0" smtClean="0"/>
              <a:t>25</a:t>
            </a:r>
            <a:r>
              <a:rPr lang="ja-JP" altLang="en-US" sz="2400" dirty="0" smtClean="0"/>
              <a:t>：</a:t>
            </a:r>
            <a:r>
              <a:rPr lang="ja-JP" altLang="ja-JP" sz="2400" dirty="0" smtClean="0"/>
              <a:t>入院から４ヶ月以内の院内暴力の予測</a:t>
            </a:r>
            <a:r>
              <a:rPr lang="ja-JP" altLang="en-US" sz="2400" dirty="0" smtClean="0"/>
              <a:t>（中期予測） 　</a:t>
            </a:r>
            <a:endParaRPr lang="en-US" altLang="ja-JP" sz="2400" b="1" dirty="0" smtClean="0"/>
          </a:p>
          <a:p>
            <a:pPr>
              <a:buNone/>
            </a:pPr>
            <a:r>
              <a:rPr lang="ja-JP" altLang="en-US" sz="2400" dirty="0" smtClean="0"/>
              <a:t>研究</a:t>
            </a:r>
            <a:r>
              <a:rPr lang="en-US" altLang="ja-JP" sz="2400" dirty="0" smtClean="0"/>
              <a:t>26</a:t>
            </a:r>
            <a:r>
              <a:rPr lang="ja-JP" altLang="en-US" sz="2400" dirty="0" smtClean="0"/>
              <a:t>：初回</a:t>
            </a:r>
            <a:r>
              <a:rPr lang="ja-JP" altLang="ja-JP" sz="2400" dirty="0" smtClean="0"/>
              <a:t>入院継続後の院内暴力</a:t>
            </a:r>
            <a:r>
              <a:rPr lang="ja-JP" altLang="en-US" sz="2400" dirty="0" smtClean="0"/>
              <a:t>の予測（中期予測）　</a:t>
            </a:r>
            <a:endParaRPr lang="en-US" altLang="ja-JP" sz="2400" dirty="0" smtClean="0"/>
          </a:p>
          <a:p>
            <a:pPr>
              <a:buNone/>
            </a:pPr>
            <a:r>
              <a:rPr lang="ja-JP" altLang="en-US" sz="2400" dirty="0" smtClean="0"/>
              <a:t>研究</a:t>
            </a:r>
            <a:r>
              <a:rPr lang="en-US" altLang="ja-JP" sz="2400" dirty="0" smtClean="0"/>
              <a:t>27</a:t>
            </a:r>
            <a:r>
              <a:rPr lang="ja-JP" altLang="en-US" sz="2400" dirty="0" smtClean="0"/>
              <a:t>：初回</a:t>
            </a:r>
            <a:r>
              <a:rPr lang="ja-JP" altLang="ja-JP" sz="2400" dirty="0" smtClean="0"/>
              <a:t>入院継続後の院内暴力の予測</a:t>
            </a:r>
            <a:r>
              <a:rPr lang="ja-JP" altLang="en-US" sz="2400" dirty="0" smtClean="0"/>
              <a:t>モデルの探索</a:t>
            </a:r>
            <a:endParaRPr lang="ja-JP" altLang="ja-JP" sz="2400" dirty="0" smtClean="0"/>
          </a:p>
          <a:p>
            <a:pPr>
              <a:buNone/>
            </a:pPr>
            <a:r>
              <a:rPr lang="ja-JP" altLang="en-US" sz="2400" dirty="0" smtClean="0"/>
              <a:t>研究</a:t>
            </a:r>
            <a:r>
              <a:rPr lang="en-US" altLang="ja-JP" sz="2400" dirty="0" smtClean="0"/>
              <a:t>28</a:t>
            </a:r>
            <a:r>
              <a:rPr lang="ja-JP" altLang="en-US" sz="2400" dirty="0" smtClean="0"/>
              <a:t>：入院継続後</a:t>
            </a:r>
            <a:r>
              <a:rPr lang="en-US" altLang="ja-JP" sz="2400" dirty="0" smtClean="0"/>
              <a:t>3</a:t>
            </a:r>
            <a:r>
              <a:rPr lang="ja-JP" altLang="en-US" sz="2400" dirty="0" smtClean="0"/>
              <a:t>ヵ月間の</a:t>
            </a:r>
            <a:r>
              <a:rPr lang="ja-JP" altLang="ja-JP" sz="2400" dirty="0"/>
              <a:t>院内暴力の予測</a:t>
            </a:r>
            <a:r>
              <a:rPr lang="ja-JP" altLang="en-US" sz="2400" dirty="0"/>
              <a:t>モデルの探索</a:t>
            </a:r>
            <a:r>
              <a:rPr lang="ja-JP" altLang="en-US" sz="2400" b="1" dirty="0"/>
              <a:t>（中期予測） </a:t>
            </a:r>
            <a:endParaRPr lang="en-US" altLang="ja-JP" sz="2400" dirty="0" smtClean="0"/>
          </a:p>
          <a:p>
            <a:pPr>
              <a:buNone/>
            </a:pPr>
            <a:r>
              <a:rPr lang="ja-JP" altLang="en-US" sz="2400" dirty="0" smtClean="0"/>
              <a:t>研究</a:t>
            </a:r>
            <a:r>
              <a:rPr lang="en-US" altLang="ja-JP" sz="2400" dirty="0" smtClean="0"/>
              <a:t>29</a:t>
            </a:r>
            <a:r>
              <a:rPr lang="ja-JP" altLang="en-US" sz="2400" dirty="0" smtClean="0"/>
              <a:t>：初回入院継続後の院内自殺企図の予測</a:t>
            </a:r>
            <a:endParaRPr lang="en-US" altLang="ja-JP" sz="2400" b="1" dirty="0" smtClean="0"/>
          </a:p>
          <a:p>
            <a:pPr>
              <a:buNone/>
            </a:pPr>
            <a:r>
              <a:rPr lang="ja-JP" altLang="en-US" sz="2400" dirty="0" smtClean="0"/>
              <a:t>研究</a:t>
            </a:r>
            <a:r>
              <a:rPr lang="en-US" altLang="ja-JP" sz="2400" dirty="0" smtClean="0"/>
              <a:t>30</a:t>
            </a:r>
            <a:r>
              <a:rPr lang="ja-JP" altLang="en-US" sz="2400" dirty="0" smtClean="0"/>
              <a:t>：院内自殺企図の予測モデルの探索</a:t>
            </a:r>
            <a:endParaRPr lang="en-US" altLang="ja-JP" sz="2400" b="1" dirty="0" smtClean="0"/>
          </a:p>
          <a:p>
            <a:pPr>
              <a:buNone/>
            </a:pPr>
            <a:r>
              <a:rPr lang="ja-JP" altLang="en-US" sz="2400" dirty="0" smtClean="0"/>
              <a:t>研究</a:t>
            </a:r>
            <a:r>
              <a:rPr lang="en-US" altLang="ja-JP" sz="2400" dirty="0" smtClean="0"/>
              <a:t>31</a:t>
            </a:r>
            <a:r>
              <a:rPr lang="ja-JP" altLang="en-US" sz="2400" dirty="0" smtClean="0"/>
              <a:t>：</a:t>
            </a:r>
            <a:r>
              <a:rPr lang="ja-JP" altLang="ja-JP" sz="2400" dirty="0" smtClean="0"/>
              <a:t>入院から４ヶ月以内の院内</a:t>
            </a:r>
            <a:r>
              <a:rPr lang="ja-JP" altLang="en-US" sz="2400" dirty="0" smtClean="0"/>
              <a:t>自殺企図</a:t>
            </a:r>
            <a:r>
              <a:rPr lang="ja-JP" altLang="ja-JP" sz="2400" dirty="0" smtClean="0"/>
              <a:t>の予測</a:t>
            </a:r>
            <a:r>
              <a:rPr lang="ja-JP" altLang="en-US" sz="2400" dirty="0" smtClean="0"/>
              <a:t>モデル</a:t>
            </a:r>
            <a:r>
              <a:rPr lang="ja-JP" altLang="en-US" sz="2400" b="1" dirty="0"/>
              <a:t>の探索</a:t>
            </a:r>
            <a:endParaRPr lang="en-US" altLang="ja-JP" sz="2400" b="1" dirty="0"/>
          </a:p>
          <a:p>
            <a:pPr>
              <a:buNone/>
            </a:pPr>
            <a:r>
              <a:rPr lang="ja-JP" altLang="en-US" sz="2400" dirty="0" smtClean="0"/>
              <a:t>（中期予測）</a:t>
            </a:r>
            <a:endParaRPr lang="en-US" altLang="ja-JP" sz="2400" dirty="0" smtClean="0"/>
          </a:p>
          <a:p>
            <a:pPr>
              <a:buNone/>
            </a:pPr>
            <a:endParaRPr lang="en-US" altLang="ja-JP" sz="2400" b="1" dirty="0" smtClean="0"/>
          </a:p>
          <a:p>
            <a:pPr>
              <a:buNone/>
            </a:pPr>
            <a:endParaRPr lang="en-US" altLang="ja-JP" sz="2800" b="1" dirty="0" smtClean="0"/>
          </a:p>
          <a:p>
            <a:pPr>
              <a:buNone/>
            </a:pPr>
            <a:endParaRPr lang="en-US" altLang="ja-JP" sz="2400" b="1" dirty="0" smtClean="0"/>
          </a:p>
          <a:p>
            <a:pPr>
              <a:buNone/>
            </a:pPr>
            <a:endParaRPr kumimoji="1" lang="ja-JP" altLang="en-US" sz="2400" dirty="0"/>
          </a:p>
        </p:txBody>
      </p:sp>
      <p:sp>
        <p:nvSpPr>
          <p:cNvPr id="4" name="角丸四角形吹き出し 3"/>
          <p:cNvSpPr/>
          <p:nvPr/>
        </p:nvSpPr>
        <p:spPr>
          <a:xfrm>
            <a:off x="1905000" y="5334000"/>
            <a:ext cx="4876800" cy="1143000"/>
          </a:xfrm>
          <a:prstGeom prst="wedgeRoundRectCallout">
            <a:avLst>
              <a:gd name="adj1" fmla="val -18749"/>
              <a:gd name="adj2" fmla="val -7068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壁屋班報告書</a:t>
            </a:r>
            <a:r>
              <a:rPr kumimoji="1" lang="en-US" altLang="ja-JP" sz="2800" dirty="0" smtClean="0">
                <a:solidFill>
                  <a:schemeClr val="bg1"/>
                </a:solidFill>
              </a:rPr>
              <a:t>2013</a:t>
            </a:r>
          </a:p>
          <a:p>
            <a:pPr algn="ctr"/>
            <a:r>
              <a:rPr kumimoji="1" lang="ja-JP" altLang="en-US" sz="2800" dirty="0" smtClean="0">
                <a:solidFill>
                  <a:schemeClr val="bg1"/>
                </a:solidFill>
              </a:rPr>
              <a:t>の後に解析を追加</a:t>
            </a:r>
            <a:endParaRPr kumimoji="1" lang="en-US" altLang="ja-JP" sz="2800"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研究一覧（３）</a:t>
            </a:r>
            <a:endParaRPr kumimoji="1" lang="ja-JP" altLang="en-US" sz="3200" dirty="0"/>
          </a:p>
        </p:txBody>
      </p:sp>
      <p:sp>
        <p:nvSpPr>
          <p:cNvPr id="3" name="コンテンツ プレースホルダ 2"/>
          <p:cNvSpPr>
            <a:spLocks noGrp="1"/>
          </p:cNvSpPr>
          <p:nvPr>
            <p:ph idx="1"/>
          </p:nvPr>
        </p:nvSpPr>
        <p:spPr>
          <a:xfrm>
            <a:off x="152400" y="762000"/>
            <a:ext cx="8839200" cy="5364163"/>
          </a:xfrm>
        </p:spPr>
        <p:txBody>
          <a:bodyPr/>
          <a:lstStyle/>
          <a:p>
            <a:pPr>
              <a:buNone/>
            </a:pPr>
            <a:r>
              <a:rPr lang="ja-JP" altLang="en-US" sz="2400" dirty="0" smtClean="0">
                <a:solidFill>
                  <a:srgbClr val="FF0000"/>
                </a:solidFill>
              </a:rPr>
              <a:t>研究</a:t>
            </a:r>
            <a:r>
              <a:rPr lang="en-US" altLang="ja-JP" sz="2400" dirty="0" smtClean="0">
                <a:solidFill>
                  <a:srgbClr val="FF0000"/>
                </a:solidFill>
              </a:rPr>
              <a:t>23</a:t>
            </a:r>
            <a:r>
              <a:rPr lang="ja-JP" altLang="en-US" sz="2400" dirty="0" smtClean="0">
                <a:solidFill>
                  <a:srgbClr val="FF0000"/>
                </a:solidFill>
              </a:rPr>
              <a:t>：</a:t>
            </a:r>
            <a:r>
              <a:rPr lang="ja-JP" altLang="en-US" sz="2400" b="1" dirty="0" smtClean="0">
                <a:solidFill>
                  <a:srgbClr val="FF0000"/>
                </a:solidFill>
              </a:rPr>
              <a:t>通院移行後の暴力予測モデルの探索</a:t>
            </a:r>
            <a:endParaRPr lang="en-US" altLang="ja-JP" sz="2400" b="1" dirty="0" smtClean="0">
              <a:solidFill>
                <a:srgbClr val="FF0000"/>
              </a:solidFill>
            </a:endParaRPr>
          </a:p>
          <a:p>
            <a:pPr>
              <a:buNone/>
            </a:pPr>
            <a:r>
              <a:rPr lang="ja-JP" altLang="en-US" sz="2400" dirty="0" smtClean="0">
                <a:solidFill>
                  <a:srgbClr val="FF0000"/>
                </a:solidFill>
              </a:rPr>
              <a:t>研究</a:t>
            </a:r>
            <a:r>
              <a:rPr lang="en-US" altLang="ja-JP" sz="2400" dirty="0" smtClean="0">
                <a:solidFill>
                  <a:srgbClr val="FF0000"/>
                </a:solidFill>
              </a:rPr>
              <a:t>24</a:t>
            </a:r>
            <a:r>
              <a:rPr lang="ja-JP" altLang="en-US" sz="2400" dirty="0" smtClean="0">
                <a:solidFill>
                  <a:srgbClr val="FF0000"/>
                </a:solidFill>
              </a:rPr>
              <a:t>：</a:t>
            </a:r>
            <a:r>
              <a:rPr lang="ja-JP" altLang="en-US" sz="2400" b="1" dirty="0" smtClean="0">
                <a:solidFill>
                  <a:srgbClr val="FF0000"/>
                </a:solidFill>
              </a:rPr>
              <a:t>通院移行後の問題行動予測モデルの探索</a:t>
            </a:r>
            <a:endParaRPr lang="en-US" altLang="ja-JP" sz="2400" b="1" dirty="0" smtClean="0">
              <a:solidFill>
                <a:srgbClr val="FF0000"/>
              </a:solidFill>
            </a:endParaRPr>
          </a:p>
          <a:p>
            <a:pPr>
              <a:buNone/>
            </a:pPr>
            <a:r>
              <a:rPr lang="ja-JP" altLang="en-US" sz="2400" dirty="0" smtClean="0"/>
              <a:t>研究</a:t>
            </a:r>
            <a:r>
              <a:rPr lang="en-US" altLang="ja-JP" sz="2400" dirty="0" smtClean="0"/>
              <a:t>25</a:t>
            </a:r>
            <a:r>
              <a:rPr lang="ja-JP" altLang="en-US" sz="2400" dirty="0" smtClean="0"/>
              <a:t>：</a:t>
            </a:r>
            <a:r>
              <a:rPr lang="ja-JP" altLang="ja-JP" sz="2400" dirty="0" smtClean="0"/>
              <a:t>入院から４ヶ月以内の院内暴力の予測</a:t>
            </a:r>
            <a:r>
              <a:rPr lang="ja-JP" altLang="en-US" sz="2400" dirty="0" smtClean="0"/>
              <a:t>（中期予測） 　</a:t>
            </a:r>
            <a:endParaRPr lang="en-US" altLang="ja-JP" sz="2400" b="1" dirty="0" smtClean="0"/>
          </a:p>
          <a:p>
            <a:pPr>
              <a:buNone/>
            </a:pPr>
            <a:r>
              <a:rPr lang="ja-JP" altLang="en-US" sz="2400" dirty="0" smtClean="0"/>
              <a:t>研究</a:t>
            </a:r>
            <a:r>
              <a:rPr lang="en-US" altLang="ja-JP" sz="2400" dirty="0" smtClean="0"/>
              <a:t>26</a:t>
            </a:r>
            <a:r>
              <a:rPr lang="ja-JP" altLang="en-US" sz="2400" dirty="0" smtClean="0"/>
              <a:t>：初回</a:t>
            </a:r>
            <a:r>
              <a:rPr lang="ja-JP" altLang="ja-JP" sz="2400" dirty="0" smtClean="0"/>
              <a:t>入院継続後の院内暴力</a:t>
            </a:r>
            <a:r>
              <a:rPr lang="ja-JP" altLang="en-US" sz="2400" dirty="0" smtClean="0"/>
              <a:t>の予測（中期予測）　</a:t>
            </a:r>
            <a:endParaRPr lang="en-US" altLang="ja-JP" sz="2400" dirty="0" smtClean="0"/>
          </a:p>
          <a:p>
            <a:pPr>
              <a:buNone/>
            </a:pPr>
            <a:r>
              <a:rPr lang="ja-JP" altLang="en-US" sz="2400" dirty="0" smtClean="0"/>
              <a:t>研究</a:t>
            </a:r>
            <a:r>
              <a:rPr lang="en-US" altLang="ja-JP" sz="2400" dirty="0" smtClean="0"/>
              <a:t>27</a:t>
            </a:r>
            <a:r>
              <a:rPr lang="ja-JP" altLang="en-US" sz="2400" dirty="0" smtClean="0"/>
              <a:t>：初回</a:t>
            </a:r>
            <a:r>
              <a:rPr lang="ja-JP" altLang="ja-JP" sz="2400" dirty="0" smtClean="0"/>
              <a:t>入院継続後の</a:t>
            </a:r>
            <a:r>
              <a:rPr lang="ja-JP" altLang="en-US" sz="2400" b="1" dirty="0"/>
              <a:t>院内暴力の予測モデルの</a:t>
            </a:r>
            <a:r>
              <a:rPr lang="ja-JP" altLang="en-US" sz="2400" b="1" dirty="0" smtClean="0"/>
              <a:t>探索</a:t>
            </a:r>
            <a:endParaRPr lang="en-US" altLang="ja-JP" sz="2400" b="1" dirty="0" smtClean="0"/>
          </a:p>
          <a:p>
            <a:pPr>
              <a:buNone/>
            </a:pPr>
            <a:r>
              <a:rPr lang="ja-JP" altLang="en-US" sz="2400" dirty="0" smtClean="0"/>
              <a:t>研究</a:t>
            </a:r>
            <a:r>
              <a:rPr lang="en-US" altLang="ja-JP" sz="2400" dirty="0" smtClean="0"/>
              <a:t>28</a:t>
            </a:r>
            <a:r>
              <a:rPr lang="ja-JP" altLang="en-US" sz="2400" dirty="0" smtClean="0"/>
              <a:t>：入院継続後</a:t>
            </a:r>
            <a:r>
              <a:rPr lang="en-US" altLang="ja-JP" sz="2400" dirty="0" smtClean="0"/>
              <a:t>3</a:t>
            </a:r>
            <a:r>
              <a:rPr lang="ja-JP" altLang="en-US" sz="2400" dirty="0" smtClean="0"/>
              <a:t>ヵ月間の</a:t>
            </a:r>
            <a:r>
              <a:rPr lang="ja-JP" altLang="ja-JP" sz="2400" dirty="0"/>
              <a:t>院内暴力の予測</a:t>
            </a:r>
            <a:r>
              <a:rPr lang="ja-JP" altLang="en-US" sz="2400" dirty="0"/>
              <a:t>モデルの探索</a:t>
            </a:r>
            <a:r>
              <a:rPr lang="ja-JP" altLang="en-US" sz="2400" b="1" dirty="0"/>
              <a:t>（中期予測） </a:t>
            </a:r>
            <a:endParaRPr lang="en-US" altLang="ja-JP" sz="2400" b="1" dirty="0"/>
          </a:p>
          <a:p>
            <a:pPr>
              <a:buNone/>
            </a:pPr>
            <a:r>
              <a:rPr lang="ja-JP" altLang="en-US" sz="2400" dirty="0" smtClean="0"/>
              <a:t>研究</a:t>
            </a:r>
            <a:r>
              <a:rPr lang="en-US" altLang="ja-JP" sz="2400" dirty="0" smtClean="0"/>
              <a:t>29</a:t>
            </a:r>
            <a:r>
              <a:rPr lang="ja-JP" altLang="en-US" sz="2400" dirty="0" smtClean="0"/>
              <a:t>：初回入院継続後の院内自殺企図の予測</a:t>
            </a:r>
            <a:endParaRPr lang="en-US" altLang="ja-JP" sz="2400" b="1" dirty="0" smtClean="0"/>
          </a:p>
          <a:p>
            <a:pPr>
              <a:buNone/>
            </a:pPr>
            <a:r>
              <a:rPr lang="ja-JP" altLang="en-US" sz="2400" dirty="0" smtClean="0"/>
              <a:t>研究</a:t>
            </a:r>
            <a:r>
              <a:rPr lang="en-US" altLang="ja-JP" sz="2400" dirty="0" smtClean="0"/>
              <a:t>30</a:t>
            </a:r>
            <a:r>
              <a:rPr lang="ja-JP" altLang="en-US" sz="2400" dirty="0" smtClean="0"/>
              <a:t>：院内自殺企図の予測モデルの探索</a:t>
            </a:r>
            <a:endParaRPr lang="en-US" altLang="ja-JP" sz="2400" b="1" dirty="0" smtClean="0"/>
          </a:p>
          <a:p>
            <a:pPr>
              <a:buNone/>
            </a:pPr>
            <a:r>
              <a:rPr lang="ja-JP" altLang="en-US" sz="2400" dirty="0" smtClean="0"/>
              <a:t>研究</a:t>
            </a:r>
            <a:r>
              <a:rPr lang="en-US" altLang="ja-JP" sz="2400" dirty="0" smtClean="0"/>
              <a:t>31</a:t>
            </a:r>
            <a:r>
              <a:rPr lang="ja-JP" altLang="en-US" sz="2400" dirty="0" smtClean="0"/>
              <a:t>：</a:t>
            </a:r>
            <a:r>
              <a:rPr lang="ja-JP" altLang="ja-JP" sz="2400" dirty="0" smtClean="0"/>
              <a:t>入院から４ヶ月以内の院内</a:t>
            </a:r>
            <a:r>
              <a:rPr lang="ja-JP" altLang="en-US" sz="2400" dirty="0" smtClean="0"/>
              <a:t>自殺企図</a:t>
            </a:r>
            <a:r>
              <a:rPr lang="ja-JP" altLang="ja-JP" sz="2400" dirty="0" smtClean="0"/>
              <a:t>の予測</a:t>
            </a:r>
            <a:r>
              <a:rPr lang="ja-JP" altLang="en-US" sz="2400" dirty="0" smtClean="0"/>
              <a:t>モデル</a:t>
            </a:r>
            <a:r>
              <a:rPr lang="ja-JP" altLang="en-US" sz="2400" b="1" dirty="0"/>
              <a:t>の探索</a:t>
            </a:r>
            <a:endParaRPr lang="en-US" altLang="ja-JP" sz="2400" b="1" dirty="0"/>
          </a:p>
          <a:p>
            <a:pPr>
              <a:buNone/>
            </a:pPr>
            <a:r>
              <a:rPr lang="ja-JP" altLang="en-US" sz="2400" dirty="0" smtClean="0"/>
              <a:t>（中期予測）</a:t>
            </a:r>
            <a:endParaRPr lang="en-US" altLang="ja-JP" sz="2400" dirty="0" smtClean="0"/>
          </a:p>
          <a:p>
            <a:pPr>
              <a:buNone/>
            </a:pPr>
            <a:endParaRPr lang="en-US" altLang="ja-JP" sz="2400" b="1" dirty="0" smtClean="0"/>
          </a:p>
          <a:p>
            <a:pPr>
              <a:buNone/>
            </a:pPr>
            <a:endParaRPr lang="en-US" altLang="ja-JP" sz="2800" b="1" dirty="0" smtClean="0"/>
          </a:p>
          <a:p>
            <a:pPr>
              <a:buNone/>
            </a:pPr>
            <a:endParaRPr lang="en-US" altLang="ja-JP" sz="2400" b="1" dirty="0" smtClean="0"/>
          </a:p>
          <a:p>
            <a:pPr>
              <a:buNone/>
            </a:pPr>
            <a:endParaRPr kumimoji="1" lang="ja-JP" altLang="en-US" sz="2400" dirty="0"/>
          </a:p>
        </p:txBody>
      </p:sp>
      <p:sp>
        <p:nvSpPr>
          <p:cNvPr id="4" name="角丸四角形吹き出し 3"/>
          <p:cNvSpPr/>
          <p:nvPr/>
        </p:nvSpPr>
        <p:spPr>
          <a:xfrm>
            <a:off x="1600200" y="1905000"/>
            <a:ext cx="6096000" cy="990600"/>
          </a:xfrm>
          <a:prstGeom prst="wedgeRoundRectCallout">
            <a:avLst>
              <a:gd name="adj1" fmla="val -19317"/>
              <a:gd name="adj2" fmla="val -868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1"/>
                </a:solidFill>
              </a:rPr>
              <a:t>第１０回司法精神医学会大会（明日）発表</a:t>
            </a:r>
            <a:endParaRPr kumimoji="1" lang="en-US" altLang="ja-JP" sz="2800"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研究一覧（３）</a:t>
            </a:r>
            <a:endParaRPr kumimoji="1" lang="ja-JP" altLang="en-US" sz="3200" dirty="0"/>
          </a:p>
        </p:txBody>
      </p:sp>
      <p:sp>
        <p:nvSpPr>
          <p:cNvPr id="3" name="コンテンツ プレースホルダ 2"/>
          <p:cNvSpPr>
            <a:spLocks noGrp="1"/>
          </p:cNvSpPr>
          <p:nvPr>
            <p:ph idx="1"/>
          </p:nvPr>
        </p:nvSpPr>
        <p:spPr>
          <a:xfrm>
            <a:off x="152400" y="762000"/>
            <a:ext cx="8839200" cy="5364163"/>
          </a:xfrm>
        </p:spPr>
        <p:txBody>
          <a:bodyPr/>
          <a:lstStyle/>
          <a:p>
            <a:pPr>
              <a:buNone/>
            </a:pPr>
            <a:r>
              <a:rPr lang="ja-JP" altLang="en-US" sz="2400" dirty="0" smtClean="0"/>
              <a:t>研究</a:t>
            </a:r>
            <a:r>
              <a:rPr lang="en-US" altLang="ja-JP" sz="2400" dirty="0" smtClean="0"/>
              <a:t>23</a:t>
            </a:r>
            <a:r>
              <a:rPr lang="ja-JP" altLang="en-US" sz="2400" dirty="0" smtClean="0"/>
              <a:t>：</a:t>
            </a:r>
            <a:r>
              <a:rPr lang="ja-JP" altLang="en-US" sz="2400" b="1" dirty="0" smtClean="0"/>
              <a:t>通院移行後の暴力予測モデルの探索</a:t>
            </a:r>
            <a:endParaRPr lang="en-US" altLang="ja-JP" sz="2400" b="1" dirty="0" smtClean="0"/>
          </a:p>
          <a:p>
            <a:pPr>
              <a:buNone/>
            </a:pPr>
            <a:r>
              <a:rPr lang="ja-JP" altLang="en-US" sz="2400" dirty="0" smtClean="0"/>
              <a:t>研究</a:t>
            </a:r>
            <a:r>
              <a:rPr lang="en-US" altLang="ja-JP" sz="2400" dirty="0" smtClean="0"/>
              <a:t>24</a:t>
            </a:r>
            <a:r>
              <a:rPr lang="ja-JP" altLang="en-US" sz="2400" dirty="0" smtClean="0"/>
              <a:t>：</a:t>
            </a:r>
            <a:r>
              <a:rPr lang="ja-JP" altLang="en-US" sz="2400" b="1" dirty="0" smtClean="0"/>
              <a:t>通院移行後の問題行動予測モデルの探索</a:t>
            </a:r>
            <a:endParaRPr lang="en-US" altLang="ja-JP" sz="2400" b="1" dirty="0" smtClean="0"/>
          </a:p>
          <a:p>
            <a:pPr>
              <a:buNone/>
            </a:pPr>
            <a:r>
              <a:rPr lang="ja-JP" altLang="en-US" sz="2400" b="1" dirty="0" smtClean="0">
                <a:solidFill>
                  <a:srgbClr val="FF0000"/>
                </a:solidFill>
              </a:rPr>
              <a:t>研究</a:t>
            </a:r>
            <a:r>
              <a:rPr lang="en-US" altLang="ja-JP" sz="2400" b="1" dirty="0" smtClean="0">
                <a:solidFill>
                  <a:srgbClr val="FF0000"/>
                </a:solidFill>
              </a:rPr>
              <a:t>25</a:t>
            </a:r>
            <a:r>
              <a:rPr lang="ja-JP" altLang="en-US" sz="2400" b="1" dirty="0" smtClean="0">
                <a:solidFill>
                  <a:srgbClr val="FF0000"/>
                </a:solidFill>
              </a:rPr>
              <a:t>：</a:t>
            </a:r>
            <a:r>
              <a:rPr lang="ja-JP" altLang="ja-JP" sz="2400" b="1" dirty="0" smtClean="0">
                <a:solidFill>
                  <a:srgbClr val="FF0000"/>
                </a:solidFill>
              </a:rPr>
              <a:t>入院から４ヶ月以内の院内暴力の予測</a:t>
            </a:r>
            <a:r>
              <a:rPr lang="ja-JP" altLang="en-US" sz="2400" b="1" dirty="0" smtClean="0">
                <a:solidFill>
                  <a:srgbClr val="FF0000"/>
                </a:solidFill>
              </a:rPr>
              <a:t>（中期予測） 　</a:t>
            </a:r>
            <a:endParaRPr lang="en-US" altLang="ja-JP" sz="2400" b="1" dirty="0" smtClean="0">
              <a:solidFill>
                <a:srgbClr val="FF0000"/>
              </a:solidFill>
            </a:endParaRPr>
          </a:p>
          <a:p>
            <a:pPr>
              <a:buNone/>
            </a:pPr>
            <a:r>
              <a:rPr lang="ja-JP" altLang="en-US" sz="2400" b="1" dirty="0" smtClean="0">
                <a:solidFill>
                  <a:srgbClr val="FF0000"/>
                </a:solidFill>
              </a:rPr>
              <a:t>研究</a:t>
            </a:r>
            <a:r>
              <a:rPr lang="en-US" altLang="ja-JP" sz="2400" b="1" dirty="0" smtClean="0">
                <a:solidFill>
                  <a:srgbClr val="FF0000"/>
                </a:solidFill>
              </a:rPr>
              <a:t>26</a:t>
            </a:r>
            <a:r>
              <a:rPr lang="ja-JP" altLang="en-US" sz="2400" b="1" dirty="0" smtClean="0">
                <a:solidFill>
                  <a:srgbClr val="FF0000"/>
                </a:solidFill>
              </a:rPr>
              <a:t>：初回</a:t>
            </a:r>
            <a:r>
              <a:rPr lang="ja-JP" altLang="ja-JP" sz="2400" b="1" dirty="0" smtClean="0">
                <a:solidFill>
                  <a:srgbClr val="FF0000"/>
                </a:solidFill>
              </a:rPr>
              <a:t>入院継続後の院内暴力</a:t>
            </a:r>
            <a:r>
              <a:rPr lang="ja-JP" altLang="en-US" sz="2400" b="1" dirty="0" smtClean="0">
                <a:solidFill>
                  <a:srgbClr val="FF0000"/>
                </a:solidFill>
              </a:rPr>
              <a:t>の予測</a:t>
            </a:r>
            <a:endParaRPr lang="en-US" altLang="ja-JP" sz="2400" b="1" dirty="0" smtClean="0">
              <a:solidFill>
                <a:srgbClr val="FF0000"/>
              </a:solidFill>
            </a:endParaRPr>
          </a:p>
          <a:p>
            <a:pPr>
              <a:buNone/>
            </a:pPr>
            <a:r>
              <a:rPr lang="ja-JP" altLang="en-US" sz="2400" b="1" dirty="0" smtClean="0">
                <a:solidFill>
                  <a:srgbClr val="FF0000"/>
                </a:solidFill>
              </a:rPr>
              <a:t>研究</a:t>
            </a:r>
            <a:r>
              <a:rPr lang="en-US" altLang="ja-JP" sz="2400" b="1" dirty="0" smtClean="0">
                <a:solidFill>
                  <a:srgbClr val="FF0000"/>
                </a:solidFill>
              </a:rPr>
              <a:t>27</a:t>
            </a:r>
            <a:r>
              <a:rPr lang="ja-JP" altLang="en-US" sz="2400" b="1" dirty="0" smtClean="0">
                <a:solidFill>
                  <a:srgbClr val="FF0000"/>
                </a:solidFill>
              </a:rPr>
              <a:t>：初回</a:t>
            </a:r>
            <a:r>
              <a:rPr lang="ja-JP" altLang="ja-JP" sz="2400" b="1" dirty="0" smtClean="0">
                <a:solidFill>
                  <a:srgbClr val="FF0000"/>
                </a:solidFill>
              </a:rPr>
              <a:t>入院継続後の院内暴力の予測</a:t>
            </a:r>
            <a:r>
              <a:rPr lang="ja-JP" altLang="en-US" sz="2400" b="1" dirty="0" smtClean="0">
                <a:solidFill>
                  <a:srgbClr val="FF0000"/>
                </a:solidFill>
              </a:rPr>
              <a:t>モデルの探索</a:t>
            </a:r>
            <a:endParaRPr lang="ja-JP" altLang="ja-JP" sz="2400" b="1" dirty="0" smtClean="0">
              <a:solidFill>
                <a:srgbClr val="FF0000"/>
              </a:solidFill>
            </a:endParaRPr>
          </a:p>
          <a:p>
            <a:pPr>
              <a:buNone/>
            </a:pPr>
            <a:r>
              <a:rPr lang="ja-JP" altLang="en-US" sz="2400" b="1" dirty="0" smtClean="0">
                <a:solidFill>
                  <a:srgbClr val="FF0000"/>
                </a:solidFill>
              </a:rPr>
              <a:t>研究</a:t>
            </a:r>
            <a:r>
              <a:rPr lang="en-US" altLang="ja-JP" sz="2400" b="1" dirty="0" smtClean="0">
                <a:solidFill>
                  <a:srgbClr val="FF0000"/>
                </a:solidFill>
              </a:rPr>
              <a:t>28</a:t>
            </a:r>
            <a:r>
              <a:rPr lang="ja-JP" altLang="en-US" sz="2400" b="1" dirty="0" smtClean="0">
                <a:solidFill>
                  <a:srgbClr val="FF0000"/>
                </a:solidFill>
              </a:rPr>
              <a:t>：入院継続後</a:t>
            </a:r>
            <a:r>
              <a:rPr lang="en-US" altLang="ja-JP" sz="2400" b="1" dirty="0" smtClean="0">
                <a:solidFill>
                  <a:srgbClr val="FF0000"/>
                </a:solidFill>
              </a:rPr>
              <a:t>3</a:t>
            </a:r>
            <a:r>
              <a:rPr lang="ja-JP" altLang="en-US" sz="2400" b="1" dirty="0" smtClean="0">
                <a:solidFill>
                  <a:srgbClr val="FF0000"/>
                </a:solidFill>
              </a:rPr>
              <a:t>ヵ月間の</a:t>
            </a:r>
            <a:r>
              <a:rPr lang="ja-JP" altLang="ja-JP" sz="2400" dirty="0">
                <a:solidFill>
                  <a:srgbClr val="FF0000"/>
                </a:solidFill>
              </a:rPr>
              <a:t>院内暴力の予測</a:t>
            </a:r>
            <a:r>
              <a:rPr lang="ja-JP" altLang="en-US" sz="2400" dirty="0">
                <a:solidFill>
                  <a:srgbClr val="FF0000"/>
                </a:solidFill>
              </a:rPr>
              <a:t>モデルの</a:t>
            </a:r>
            <a:r>
              <a:rPr lang="ja-JP" altLang="en-US" sz="2400" dirty="0" smtClean="0">
                <a:solidFill>
                  <a:srgbClr val="FF0000"/>
                </a:solidFill>
              </a:rPr>
              <a:t>探索</a:t>
            </a:r>
            <a:r>
              <a:rPr lang="ja-JP" altLang="en-US" sz="2400" b="1" dirty="0">
                <a:solidFill>
                  <a:srgbClr val="FF0000"/>
                </a:solidFill>
              </a:rPr>
              <a:t>（中期予測） </a:t>
            </a:r>
            <a:endParaRPr lang="en-US" altLang="ja-JP" sz="2400" b="1" dirty="0" smtClean="0">
              <a:solidFill>
                <a:srgbClr val="FF0000"/>
              </a:solidFill>
            </a:endParaRPr>
          </a:p>
          <a:p>
            <a:pPr>
              <a:buNone/>
            </a:pPr>
            <a:r>
              <a:rPr lang="ja-JP" altLang="en-US" sz="2400" dirty="0" smtClean="0"/>
              <a:t>研究</a:t>
            </a:r>
            <a:r>
              <a:rPr lang="en-US" altLang="ja-JP" sz="2400" dirty="0" smtClean="0"/>
              <a:t>29</a:t>
            </a:r>
            <a:r>
              <a:rPr lang="ja-JP" altLang="en-US" sz="2400" dirty="0" smtClean="0"/>
              <a:t>：初回入院継続後の院内自殺企図の予測</a:t>
            </a:r>
            <a:endParaRPr lang="en-US" altLang="ja-JP" sz="2400" b="1" dirty="0" smtClean="0"/>
          </a:p>
          <a:p>
            <a:pPr>
              <a:buNone/>
            </a:pPr>
            <a:r>
              <a:rPr lang="ja-JP" altLang="en-US" sz="2400" dirty="0" smtClean="0"/>
              <a:t>研究</a:t>
            </a:r>
            <a:r>
              <a:rPr lang="en-US" altLang="ja-JP" sz="2400" dirty="0" smtClean="0"/>
              <a:t>30</a:t>
            </a:r>
            <a:r>
              <a:rPr lang="ja-JP" altLang="en-US" sz="2400" dirty="0" smtClean="0"/>
              <a:t>：院内自殺企図の予測モデルの探索</a:t>
            </a:r>
            <a:endParaRPr lang="en-US" altLang="ja-JP" sz="2400" b="1" dirty="0" smtClean="0"/>
          </a:p>
          <a:p>
            <a:pPr>
              <a:buNone/>
            </a:pPr>
            <a:r>
              <a:rPr lang="ja-JP" altLang="en-US" sz="2400" dirty="0" smtClean="0"/>
              <a:t>研究</a:t>
            </a:r>
            <a:r>
              <a:rPr lang="en-US" altLang="ja-JP" sz="2400" dirty="0" smtClean="0"/>
              <a:t>31</a:t>
            </a:r>
            <a:r>
              <a:rPr lang="ja-JP" altLang="en-US" sz="2400" dirty="0" smtClean="0"/>
              <a:t>：</a:t>
            </a:r>
            <a:r>
              <a:rPr lang="ja-JP" altLang="ja-JP" sz="2400" dirty="0" smtClean="0"/>
              <a:t>入院から４ヶ月以内の院内</a:t>
            </a:r>
            <a:r>
              <a:rPr lang="ja-JP" altLang="en-US" sz="2400" dirty="0" smtClean="0"/>
              <a:t>自殺企図</a:t>
            </a:r>
            <a:r>
              <a:rPr lang="ja-JP" altLang="ja-JP" sz="2400" dirty="0" smtClean="0"/>
              <a:t>の予測</a:t>
            </a:r>
            <a:r>
              <a:rPr lang="ja-JP" altLang="en-US" sz="2400" dirty="0" smtClean="0"/>
              <a:t>モデル</a:t>
            </a:r>
            <a:r>
              <a:rPr lang="ja-JP" altLang="en-US" sz="2400" b="1" dirty="0"/>
              <a:t>の探索</a:t>
            </a:r>
            <a:endParaRPr lang="en-US" altLang="ja-JP" sz="2400" b="1" dirty="0"/>
          </a:p>
          <a:p>
            <a:pPr>
              <a:buNone/>
            </a:pPr>
            <a:r>
              <a:rPr lang="ja-JP" altLang="en-US" sz="2400" dirty="0" smtClean="0"/>
              <a:t>（中期予測）</a:t>
            </a:r>
            <a:endParaRPr lang="en-US" altLang="ja-JP" sz="2400" dirty="0" smtClean="0"/>
          </a:p>
          <a:p>
            <a:pPr>
              <a:buNone/>
            </a:pPr>
            <a:endParaRPr lang="en-US" altLang="ja-JP" sz="2400" b="1" dirty="0" smtClean="0"/>
          </a:p>
          <a:p>
            <a:pPr>
              <a:buNone/>
            </a:pPr>
            <a:endParaRPr lang="en-US" altLang="ja-JP" sz="2800" b="1" dirty="0" smtClean="0"/>
          </a:p>
          <a:p>
            <a:pPr>
              <a:buNone/>
            </a:pPr>
            <a:endParaRPr lang="en-US" altLang="ja-JP" sz="2400" b="1" dirty="0" smtClean="0"/>
          </a:p>
          <a:p>
            <a:pPr>
              <a:buNone/>
            </a:pPr>
            <a:endParaRPr kumimoji="1" lang="ja-JP" altLang="en-US" sz="2400" dirty="0"/>
          </a:p>
        </p:txBody>
      </p:sp>
      <p:sp>
        <p:nvSpPr>
          <p:cNvPr id="4" name="角丸四角形吹き出し 3"/>
          <p:cNvSpPr/>
          <p:nvPr/>
        </p:nvSpPr>
        <p:spPr>
          <a:xfrm>
            <a:off x="1600200" y="3810000"/>
            <a:ext cx="4419600" cy="1143000"/>
          </a:xfrm>
          <a:prstGeom prst="wedgeRoundRectCallout">
            <a:avLst>
              <a:gd name="adj1" fmla="val -19317"/>
              <a:gd name="adj2" fmla="val -868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予測の時期と期間を変えた院内暴力予測の研究</a:t>
            </a:r>
            <a:endParaRPr kumimoji="1" lang="en-US" altLang="ja-JP" sz="2800"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1162"/>
          </a:xfrm>
        </p:spPr>
        <p:txBody>
          <a:bodyPr/>
          <a:lstStyle/>
          <a:p>
            <a:r>
              <a:rPr lang="ja-JP" altLang="en-US" sz="3200" dirty="0" smtClean="0"/>
              <a:t>研究一覧（３）</a:t>
            </a:r>
            <a:endParaRPr kumimoji="1" lang="ja-JP" altLang="en-US" sz="3200" dirty="0"/>
          </a:p>
        </p:txBody>
      </p:sp>
      <p:sp>
        <p:nvSpPr>
          <p:cNvPr id="3" name="コンテンツ プレースホルダ 2"/>
          <p:cNvSpPr>
            <a:spLocks noGrp="1"/>
          </p:cNvSpPr>
          <p:nvPr>
            <p:ph idx="1"/>
          </p:nvPr>
        </p:nvSpPr>
        <p:spPr>
          <a:xfrm>
            <a:off x="152400" y="762000"/>
            <a:ext cx="8839200" cy="5364163"/>
          </a:xfrm>
        </p:spPr>
        <p:txBody>
          <a:bodyPr/>
          <a:lstStyle/>
          <a:p>
            <a:pPr>
              <a:buNone/>
            </a:pPr>
            <a:r>
              <a:rPr lang="ja-JP" altLang="en-US" sz="2400" dirty="0" smtClean="0"/>
              <a:t>研究</a:t>
            </a:r>
            <a:r>
              <a:rPr lang="en-US" altLang="ja-JP" sz="2400" dirty="0" smtClean="0"/>
              <a:t>23</a:t>
            </a:r>
            <a:r>
              <a:rPr lang="ja-JP" altLang="en-US" sz="2400" dirty="0" smtClean="0"/>
              <a:t>：</a:t>
            </a:r>
            <a:r>
              <a:rPr lang="ja-JP" altLang="en-US" sz="2400" b="1" dirty="0" smtClean="0"/>
              <a:t>通院移行後の暴力予測モデルの探索</a:t>
            </a:r>
            <a:endParaRPr lang="en-US" altLang="ja-JP" sz="2400" b="1" dirty="0" smtClean="0"/>
          </a:p>
          <a:p>
            <a:pPr>
              <a:buNone/>
            </a:pPr>
            <a:r>
              <a:rPr lang="ja-JP" altLang="en-US" sz="2400" dirty="0" smtClean="0"/>
              <a:t>研究</a:t>
            </a:r>
            <a:r>
              <a:rPr lang="en-US" altLang="ja-JP" sz="2400" dirty="0" smtClean="0"/>
              <a:t>24</a:t>
            </a:r>
            <a:r>
              <a:rPr lang="ja-JP" altLang="en-US" sz="2400" dirty="0" smtClean="0"/>
              <a:t>：</a:t>
            </a:r>
            <a:r>
              <a:rPr lang="ja-JP" altLang="en-US" sz="2400" b="1" dirty="0" smtClean="0"/>
              <a:t>通院移行後の問題行動予測モデルの探索</a:t>
            </a:r>
            <a:endParaRPr lang="en-US" altLang="ja-JP" sz="2400" b="1" dirty="0" smtClean="0"/>
          </a:p>
          <a:p>
            <a:pPr>
              <a:buNone/>
            </a:pPr>
            <a:r>
              <a:rPr lang="ja-JP" altLang="en-US" sz="2400" dirty="0" smtClean="0"/>
              <a:t>研究</a:t>
            </a:r>
            <a:r>
              <a:rPr lang="en-US" altLang="ja-JP" sz="2400" dirty="0" smtClean="0"/>
              <a:t>25</a:t>
            </a:r>
            <a:r>
              <a:rPr lang="ja-JP" altLang="en-US" sz="2400" dirty="0" smtClean="0"/>
              <a:t>：</a:t>
            </a:r>
            <a:r>
              <a:rPr lang="ja-JP" altLang="ja-JP" sz="2400" dirty="0" smtClean="0"/>
              <a:t>入院から４ヶ月以内の院内暴力の予測</a:t>
            </a:r>
            <a:r>
              <a:rPr lang="ja-JP" altLang="en-US" sz="2400" dirty="0" smtClean="0"/>
              <a:t>（中期予測） 　</a:t>
            </a:r>
            <a:endParaRPr lang="en-US" altLang="ja-JP" sz="2400" dirty="0" smtClean="0"/>
          </a:p>
          <a:p>
            <a:pPr>
              <a:buNone/>
            </a:pPr>
            <a:r>
              <a:rPr lang="ja-JP" altLang="en-US" sz="2400" dirty="0" smtClean="0"/>
              <a:t>研究</a:t>
            </a:r>
            <a:r>
              <a:rPr lang="en-US" altLang="ja-JP" sz="2400" dirty="0" smtClean="0"/>
              <a:t>26</a:t>
            </a:r>
            <a:r>
              <a:rPr lang="ja-JP" altLang="en-US" sz="2400" dirty="0" smtClean="0"/>
              <a:t>：初回</a:t>
            </a:r>
            <a:r>
              <a:rPr lang="ja-JP" altLang="ja-JP" sz="2400" dirty="0" smtClean="0"/>
              <a:t>入院継続後の院内暴力</a:t>
            </a:r>
            <a:r>
              <a:rPr lang="ja-JP" altLang="en-US" sz="2400" dirty="0" smtClean="0"/>
              <a:t>の予測（中期予測）　</a:t>
            </a:r>
            <a:endParaRPr lang="en-US" altLang="ja-JP" sz="2400" dirty="0" smtClean="0"/>
          </a:p>
          <a:p>
            <a:pPr>
              <a:buNone/>
            </a:pPr>
            <a:r>
              <a:rPr lang="ja-JP" altLang="en-US" sz="2400" dirty="0" smtClean="0"/>
              <a:t>研究</a:t>
            </a:r>
            <a:r>
              <a:rPr lang="en-US" altLang="ja-JP" sz="2400" dirty="0" smtClean="0"/>
              <a:t>27</a:t>
            </a:r>
            <a:r>
              <a:rPr lang="ja-JP" altLang="en-US" sz="2400" dirty="0" smtClean="0"/>
              <a:t>：初回</a:t>
            </a:r>
            <a:r>
              <a:rPr lang="ja-JP" altLang="ja-JP" sz="2400" dirty="0" smtClean="0"/>
              <a:t>入院継続後の院内暴力の予測</a:t>
            </a:r>
            <a:r>
              <a:rPr lang="ja-JP" altLang="en-US" sz="2400" dirty="0" smtClean="0"/>
              <a:t>モデルの探索</a:t>
            </a:r>
            <a:endParaRPr lang="ja-JP" altLang="ja-JP" sz="2400" dirty="0" smtClean="0"/>
          </a:p>
          <a:p>
            <a:pPr>
              <a:buNone/>
            </a:pPr>
            <a:r>
              <a:rPr lang="ja-JP" altLang="en-US" sz="2400" dirty="0" smtClean="0"/>
              <a:t>研究</a:t>
            </a:r>
            <a:r>
              <a:rPr lang="en-US" altLang="ja-JP" sz="2400" dirty="0" smtClean="0"/>
              <a:t>28</a:t>
            </a:r>
            <a:r>
              <a:rPr lang="ja-JP" altLang="en-US" sz="2400" dirty="0" smtClean="0"/>
              <a:t>：入院継続後３ヶ月間の</a:t>
            </a:r>
            <a:r>
              <a:rPr lang="ja-JP" altLang="ja-JP" sz="2400" dirty="0"/>
              <a:t>院内暴力の予測</a:t>
            </a:r>
            <a:r>
              <a:rPr lang="ja-JP" altLang="en-US" sz="2400" dirty="0"/>
              <a:t>モデルの探索</a:t>
            </a:r>
            <a:r>
              <a:rPr lang="ja-JP" altLang="en-US" sz="2400" b="1" dirty="0"/>
              <a:t>（中期予測） </a:t>
            </a:r>
            <a:endParaRPr lang="en-US" altLang="ja-JP" sz="2400" b="1" dirty="0"/>
          </a:p>
          <a:p>
            <a:pPr>
              <a:buNone/>
            </a:pPr>
            <a:r>
              <a:rPr lang="ja-JP" altLang="en-US" sz="2400" b="1" dirty="0" smtClean="0">
                <a:solidFill>
                  <a:srgbClr val="FF0000"/>
                </a:solidFill>
              </a:rPr>
              <a:t>研究</a:t>
            </a:r>
            <a:r>
              <a:rPr lang="en-US" altLang="ja-JP" sz="2400" b="1" dirty="0" smtClean="0">
                <a:solidFill>
                  <a:srgbClr val="FF0000"/>
                </a:solidFill>
              </a:rPr>
              <a:t>29</a:t>
            </a:r>
            <a:r>
              <a:rPr lang="ja-JP" altLang="en-US" sz="2400" b="1" dirty="0" smtClean="0">
                <a:solidFill>
                  <a:srgbClr val="FF0000"/>
                </a:solidFill>
              </a:rPr>
              <a:t>：初回入院継続後の院内自殺企図の予測</a:t>
            </a:r>
            <a:endParaRPr lang="en-US" altLang="ja-JP" sz="2400" b="1" dirty="0" smtClean="0">
              <a:solidFill>
                <a:srgbClr val="FF0000"/>
              </a:solidFill>
            </a:endParaRPr>
          </a:p>
          <a:p>
            <a:pPr>
              <a:buNone/>
            </a:pPr>
            <a:r>
              <a:rPr lang="ja-JP" altLang="en-US" sz="2400" b="1" dirty="0" smtClean="0">
                <a:solidFill>
                  <a:srgbClr val="FF0000"/>
                </a:solidFill>
              </a:rPr>
              <a:t>研究</a:t>
            </a:r>
            <a:r>
              <a:rPr lang="en-US" altLang="ja-JP" sz="2400" b="1" dirty="0" smtClean="0">
                <a:solidFill>
                  <a:srgbClr val="FF0000"/>
                </a:solidFill>
              </a:rPr>
              <a:t>30</a:t>
            </a:r>
            <a:r>
              <a:rPr lang="ja-JP" altLang="en-US" sz="2400" b="1" dirty="0" smtClean="0">
                <a:solidFill>
                  <a:srgbClr val="FF0000"/>
                </a:solidFill>
              </a:rPr>
              <a:t>：院内自殺企図の予測モデルの探索</a:t>
            </a:r>
            <a:endParaRPr lang="en-US" altLang="ja-JP" sz="2400" b="1" dirty="0" smtClean="0">
              <a:solidFill>
                <a:srgbClr val="FF0000"/>
              </a:solidFill>
            </a:endParaRPr>
          </a:p>
          <a:p>
            <a:pPr>
              <a:buNone/>
            </a:pPr>
            <a:r>
              <a:rPr lang="ja-JP" altLang="en-US" sz="2400" b="1" dirty="0" smtClean="0">
                <a:solidFill>
                  <a:srgbClr val="FF0000"/>
                </a:solidFill>
              </a:rPr>
              <a:t>研究</a:t>
            </a:r>
            <a:r>
              <a:rPr lang="en-US" altLang="ja-JP" sz="2400" b="1" dirty="0" smtClean="0">
                <a:solidFill>
                  <a:srgbClr val="FF0000"/>
                </a:solidFill>
              </a:rPr>
              <a:t>31</a:t>
            </a:r>
            <a:r>
              <a:rPr lang="ja-JP" altLang="en-US" sz="2400" b="1" dirty="0" smtClean="0">
                <a:solidFill>
                  <a:srgbClr val="FF0000"/>
                </a:solidFill>
              </a:rPr>
              <a:t>：</a:t>
            </a:r>
            <a:r>
              <a:rPr lang="ja-JP" altLang="ja-JP" sz="2400" b="1" dirty="0" smtClean="0">
                <a:solidFill>
                  <a:srgbClr val="FF0000"/>
                </a:solidFill>
              </a:rPr>
              <a:t>入院から４ヶ月以内の院内</a:t>
            </a:r>
            <a:r>
              <a:rPr lang="ja-JP" altLang="en-US" sz="2400" b="1" dirty="0" smtClean="0">
                <a:solidFill>
                  <a:srgbClr val="FF0000"/>
                </a:solidFill>
              </a:rPr>
              <a:t>自殺企図</a:t>
            </a:r>
            <a:r>
              <a:rPr lang="ja-JP" altLang="ja-JP" sz="2400" b="1" dirty="0" smtClean="0">
                <a:solidFill>
                  <a:srgbClr val="FF0000"/>
                </a:solidFill>
              </a:rPr>
              <a:t>の予測</a:t>
            </a:r>
            <a:r>
              <a:rPr lang="ja-JP" altLang="en-US" sz="2400" b="1" dirty="0">
                <a:solidFill>
                  <a:srgbClr val="FF0000"/>
                </a:solidFill>
              </a:rPr>
              <a:t>モデルの探索</a:t>
            </a:r>
            <a:endParaRPr lang="en-US" altLang="ja-JP" sz="2400" b="1" dirty="0">
              <a:solidFill>
                <a:srgbClr val="FF0000"/>
              </a:solidFill>
            </a:endParaRPr>
          </a:p>
          <a:p>
            <a:pPr>
              <a:buNone/>
            </a:pPr>
            <a:r>
              <a:rPr lang="ja-JP" altLang="en-US" sz="2400" b="1" dirty="0" smtClean="0">
                <a:solidFill>
                  <a:srgbClr val="FF0000"/>
                </a:solidFill>
              </a:rPr>
              <a:t>（中期予測）</a:t>
            </a:r>
            <a:endParaRPr lang="en-US" altLang="ja-JP" sz="2400" b="1" dirty="0" smtClean="0">
              <a:solidFill>
                <a:srgbClr val="FF0000"/>
              </a:solidFill>
            </a:endParaRPr>
          </a:p>
          <a:p>
            <a:pPr>
              <a:buNone/>
            </a:pPr>
            <a:endParaRPr lang="en-US" altLang="ja-JP" sz="2400" b="1" dirty="0" smtClean="0"/>
          </a:p>
          <a:p>
            <a:pPr>
              <a:buNone/>
            </a:pPr>
            <a:endParaRPr lang="en-US" altLang="ja-JP" sz="2800" b="1" dirty="0" smtClean="0"/>
          </a:p>
          <a:p>
            <a:pPr>
              <a:buNone/>
            </a:pPr>
            <a:endParaRPr lang="en-US" altLang="ja-JP" sz="2400" b="1" dirty="0" smtClean="0"/>
          </a:p>
          <a:p>
            <a:pPr>
              <a:buNone/>
            </a:pPr>
            <a:endParaRPr kumimoji="1" lang="ja-JP" altLang="en-US" sz="2400" dirty="0"/>
          </a:p>
        </p:txBody>
      </p:sp>
      <p:sp>
        <p:nvSpPr>
          <p:cNvPr id="4" name="角丸四角形吹き出し 3"/>
          <p:cNvSpPr/>
          <p:nvPr/>
        </p:nvSpPr>
        <p:spPr>
          <a:xfrm>
            <a:off x="1676400" y="5486400"/>
            <a:ext cx="4648200" cy="1143000"/>
          </a:xfrm>
          <a:prstGeom prst="wedgeRoundRectCallout">
            <a:avLst>
              <a:gd name="adj1" fmla="val -19317"/>
              <a:gd name="adj2" fmla="val -8684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予測の時期と期間を変えた院内自殺企図予測の研究</a:t>
            </a:r>
            <a:endParaRPr kumimoji="1" lang="en-US" altLang="ja-JP" sz="28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304800" y="1676400"/>
            <a:ext cx="8610600" cy="3154362"/>
          </a:xfrm>
        </p:spPr>
        <p:txBody>
          <a:bodyPr/>
          <a:lstStyle/>
          <a:p>
            <a:r>
              <a:rPr kumimoji="1" lang="ja-JP" altLang="en-US" dirty="0" smtClean="0"/>
              <a:t>通院処遇移行までの期間への影響</a:t>
            </a:r>
            <a:endParaRPr kumimoji="1" lang="ja-JP"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610600" cy="792162"/>
          </a:xfrm>
        </p:spPr>
        <p:txBody>
          <a:bodyPr/>
          <a:lstStyle/>
          <a:p>
            <a:r>
              <a:rPr kumimoji="1" lang="ja-JP" altLang="en-US" sz="3200" dirty="0" smtClean="0"/>
              <a:t>研究</a:t>
            </a:r>
            <a:r>
              <a:rPr kumimoji="1" lang="en-US" altLang="ja-JP" sz="3200" dirty="0" smtClean="0"/>
              <a:t>22</a:t>
            </a:r>
            <a:r>
              <a:rPr kumimoji="1" lang="ja-JP" altLang="en-US" sz="3200" dirty="0" smtClean="0"/>
              <a:t>　通院処遇への移行までの期間の予測</a:t>
            </a:r>
            <a:r>
              <a:rPr kumimoji="1" lang="en-US" altLang="ja-JP" sz="3200" dirty="0" smtClean="0"/>
              <a:t/>
            </a:r>
            <a:br>
              <a:rPr kumimoji="1" lang="en-US" altLang="ja-JP" sz="3200" dirty="0" smtClean="0"/>
            </a:br>
            <a:r>
              <a:rPr kumimoji="1" lang="ja-JP" altLang="en-US" sz="3200" dirty="0" smtClean="0"/>
              <a:t>通院処遇移行までの期間の分布</a:t>
            </a:r>
            <a:endParaRPr kumimoji="1" lang="ja-JP" altLang="en-US" sz="3200" dirty="0"/>
          </a:p>
        </p:txBody>
      </p:sp>
      <p:pic>
        <p:nvPicPr>
          <p:cNvPr id="1026" name="Picture 2"/>
          <p:cNvPicPr>
            <a:picLocks noChangeAspect="1" noChangeArrowheads="1"/>
          </p:cNvPicPr>
          <p:nvPr/>
        </p:nvPicPr>
        <p:blipFill>
          <a:blip r:embed="rId2" cstate="print"/>
          <a:srcRect/>
          <a:stretch>
            <a:fillRect/>
          </a:stretch>
        </p:blipFill>
        <p:spPr bwMode="auto">
          <a:xfrm>
            <a:off x="0" y="1371600"/>
            <a:ext cx="9286431" cy="51325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838200"/>
          </a:xfrm>
        </p:spPr>
        <p:txBody>
          <a:bodyPr/>
          <a:lstStyle/>
          <a:p>
            <a:r>
              <a:rPr kumimoji="1" lang="ja-JP" altLang="en-US" sz="2800" dirty="0" smtClean="0"/>
              <a:t>通院移行までの期間にかかわる中項目（研究２２）</a:t>
            </a:r>
            <a:r>
              <a:rPr kumimoji="1" lang="en-US" altLang="ja-JP" sz="2800" dirty="0" smtClean="0"/>
              <a:t/>
            </a:r>
            <a:br>
              <a:rPr kumimoji="1" lang="en-US" altLang="ja-JP" sz="2800" dirty="0" smtClean="0"/>
            </a:br>
            <a:r>
              <a:rPr kumimoji="1" lang="ja-JP" altLang="en-US" sz="2800" dirty="0" smtClean="0">
                <a:solidFill>
                  <a:srgbClr val="FF0000"/>
                </a:solidFill>
              </a:rPr>
              <a:t>初回入院継続</a:t>
            </a:r>
            <a:r>
              <a:rPr lang="ja-JP" altLang="en-US" sz="2800" dirty="0" smtClean="0">
                <a:solidFill>
                  <a:srgbClr val="FF0000"/>
                </a:solidFill>
              </a:rPr>
              <a:t>申請時評価</a:t>
            </a:r>
            <a:endParaRPr kumimoji="1" lang="ja-JP" altLang="en-US" sz="2800" dirty="0">
              <a:solidFill>
                <a:srgbClr val="FF0000"/>
              </a:solidFill>
            </a:endParaRPr>
          </a:p>
        </p:txBody>
      </p:sp>
      <p:pic>
        <p:nvPicPr>
          <p:cNvPr id="2052" name="Picture 4"/>
          <p:cNvPicPr>
            <a:picLocks noChangeAspect="1" noChangeArrowheads="1"/>
          </p:cNvPicPr>
          <p:nvPr/>
        </p:nvPicPr>
        <p:blipFill>
          <a:blip r:embed="rId2" cstate="print"/>
          <a:srcRect/>
          <a:stretch>
            <a:fillRect/>
          </a:stretch>
        </p:blipFill>
        <p:spPr bwMode="auto">
          <a:xfrm>
            <a:off x="0" y="882869"/>
            <a:ext cx="9144000" cy="59751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38400"/>
            <a:ext cx="8458200" cy="1143000"/>
          </a:xfrm>
        </p:spPr>
        <p:txBody>
          <a:bodyPr/>
          <a:lstStyle/>
          <a:p>
            <a:r>
              <a:rPr lang="ja-JP" altLang="ja-JP" dirty="0" smtClean="0"/>
              <a:t>次世代の医療観察法　評価と改革</a:t>
            </a:r>
            <a:endParaRPr kumimoji="1" lang="ja-JP" altLang="en-US" dirty="0"/>
          </a:p>
        </p:txBody>
      </p:sp>
      <p:sp>
        <p:nvSpPr>
          <p:cNvPr id="4" name="タイトル 1"/>
          <p:cNvSpPr txBox="1">
            <a:spLocks/>
          </p:cNvSpPr>
          <p:nvPr/>
        </p:nvSpPr>
        <p:spPr bwMode="auto">
          <a:xfrm>
            <a:off x="457200" y="9906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600" kern="0" dirty="0" smtClean="0">
                <a:solidFill>
                  <a:schemeClr val="tx2"/>
                </a:solidFill>
                <a:latin typeface="+mj-lt"/>
                <a:ea typeface="+mj-ea"/>
                <a:cs typeface="+mj-cs"/>
              </a:rPr>
              <a:t>本学会のシンポジウムのテーマ</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7391400" cy="381000"/>
          </a:xfrm>
        </p:spPr>
        <p:txBody>
          <a:bodyPr/>
          <a:lstStyle/>
          <a:p>
            <a:r>
              <a:rPr kumimoji="1" lang="ja-JP" altLang="en-US" sz="2800" dirty="0" smtClean="0"/>
              <a:t>通院移行までの期間にかかわる中項目</a:t>
            </a:r>
            <a:endParaRPr kumimoji="1" lang="ja-JP" altLang="en-US" sz="2800" dirty="0"/>
          </a:p>
        </p:txBody>
      </p:sp>
      <p:pic>
        <p:nvPicPr>
          <p:cNvPr id="3075" name="Picture 3"/>
          <p:cNvPicPr>
            <a:picLocks noChangeAspect="1" noChangeArrowheads="1"/>
          </p:cNvPicPr>
          <p:nvPr/>
        </p:nvPicPr>
        <p:blipFill>
          <a:blip r:embed="rId2" cstate="print"/>
          <a:srcRect/>
          <a:stretch>
            <a:fillRect/>
          </a:stretch>
        </p:blipFill>
        <p:spPr bwMode="auto">
          <a:xfrm>
            <a:off x="-10176" y="927345"/>
            <a:ext cx="9154176" cy="5930655"/>
          </a:xfrm>
          <a:prstGeom prst="rect">
            <a:avLst/>
          </a:prstGeom>
          <a:noFill/>
          <a:ln w="9525">
            <a:noFill/>
            <a:miter lim="800000"/>
            <a:headEnd/>
            <a:tailEnd/>
          </a:ln>
          <a:effectLst/>
        </p:spPr>
      </p:pic>
      <p:sp>
        <p:nvSpPr>
          <p:cNvPr id="6" name="テキスト ボックス 5"/>
          <p:cNvSpPr txBox="1"/>
          <p:nvPr/>
        </p:nvSpPr>
        <p:spPr>
          <a:xfrm>
            <a:off x="457200" y="0"/>
            <a:ext cx="8153400" cy="1384995"/>
          </a:xfrm>
          <a:prstGeom prst="rect">
            <a:avLst/>
          </a:prstGeom>
          <a:solidFill>
            <a:schemeClr val="accent1"/>
          </a:solidFill>
        </p:spPr>
        <p:txBody>
          <a:bodyPr wrap="square" rtlCol="0">
            <a:spAutoFit/>
          </a:bodyPr>
          <a:lstStyle/>
          <a:p>
            <a:r>
              <a:rPr lang="ja-JP" altLang="en-US" sz="2800" dirty="0" smtClean="0"/>
              <a:t>自殺企図・個人的支援・物質乱用・現実的計画の</a:t>
            </a:r>
            <a:r>
              <a:rPr lang="en-US" altLang="ja-JP" sz="2800" dirty="0" smtClean="0"/>
              <a:t>4</a:t>
            </a:r>
            <a:r>
              <a:rPr lang="ja-JP" altLang="en-US" sz="2800" dirty="0" smtClean="0"/>
              <a:t>項目を除いた</a:t>
            </a:r>
            <a:r>
              <a:rPr lang="en-US" altLang="ja-JP" sz="2800" dirty="0" smtClean="0"/>
              <a:t>13</a:t>
            </a:r>
            <a:r>
              <a:rPr lang="ja-JP" altLang="en-US" sz="2800" dirty="0" smtClean="0"/>
              <a:t>項目と合計点がそれぞれ高い方が入院が長期化</a:t>
            </a:r>
            <a:endParaRPr kumimoji="1" lang="ja-JP" altLang="en-US" dirty="0"/>
          </a:p>
        </p:txBody>
      </p:sp>
      <p:sp>
        <p:nvSpPr>
          <p:cNvPr id="7" name="下矢印 6"/>
          <p:cNvSpPr/>
          <p:nvPr/>
        </p:nvSpPr>
        <p:spPr>
          <a:xfrm>
            <a:off x="3657600" y="1447800"/>
            <a:ext cx="12192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81000" y="2438400"/>
            <a:ext cx="8077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共通評価項目の多くの中項目・</a:t>
            </a:r>
            <a:r>
              <a:rPr kumimoji="1" lang="en-US" altLang="ja-JP" sz="2800" dirty="0" smtClean="0">
                <a:solidFill>
                  <a:schemeClr val="tx1"/>
                </a:solidFill>
              </a:rPr>
              <a:t>17</a:t>
            </a:r>
            <a:r>
              <a:rPr kumimoji="1" lang="ja-JP" altLang="en-US" sz="2800" dirty="0" smtClean="0">
                <a:solidFill>
                  <a:schemeClr val="tx1"/>
                </a:solidFill>
              </a:rPr>
              <a:t>項目合計点が</a:t>
            </a:r>
            <a:r>
              <a:rPr kumimoji="1" lang="en-US" altLang="ja-JP" sz="2800" dirty="0" smtClean="0">
                <a:solidFill>
                  <a:schemeClr val="tx1"/>
                </a:solidFill>
              </a:rPr>
              <a:t/>
            </a:r>
            <a:br>
              <a:rPr kumimoji="1" lang="en-US" altLang="ja-JP" sz="2800" dirty="0" smtClean="0">
                <a:solidFill>
                  <a:schemeClr val="tx1"/>
                </a:solidFill>
              </a:rPr>
            </a:br>
            <a:r>
              <a:rPr kumimoji="1" lang="ja-JP" altLang="en-US" sz="2800" dirty="0" smtClean="0">
                <a:solidFill>
                  <a:schemeClr val="tx1"/>
                </a:solidFill>
              </a:rPr>
              <a:t>予測妥当性がある</a:t>
            </a:r>
            <a:endParaRPr kumimoji="1" lang="ja-JP" altLang="en-US" sz="2800" dirty="0">
              <a:solidFill>
                <a:schemeClr val="tx1"/>
              </a:solidFill>
            </a:endParaRPr>
          </a:p>
        </p:txBody>
      </p:sp>
      <p:sp>
        <p:nvSpPr>
          <p:cNvPr id="9" name="正方形/長方形 8"/>
          <p:cNvSpPr/>
          <p:nvPr/>
        </p:nvSpPr>
        <p:spPr>
          <a:xfrm>
            <a:off x="2438400" y="3810000"/>
            <a:ext cx="4191000" cy="1569660"/>
          </a:xfrm>
          <a:prstGeom prst="rect">
            <a:avLst/>
          </a:prstGeom>
          <a:noFill/>
        </p:spPr>
        <p:txBody>
          <a:bodyPr wrap="square" lIns="91440" tIns="45720" rIns="91440" bIns="45720">
            <a:spAutoFit/>
          </a:bodyPr>
          <a:lstStyle/>
          <a:p>
            <a:pPr algn="ctr"/>
            <a:r>
              <a:rPr lang="ja-JP" altLang="en-US" sz="9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本当？</a:t>
            </a:r>
            <a:endParaRPr lang="ja-JP" altLang="en-US" sz="96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dissolve">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7391400" cy="381000"/>
          </a:xfrm>
        </p:spPr>
        <p:txBody>
          <a:bodyPr/>
          <a:lstStyle/>
          <a:p>
            <a:r>
              <a:rPr kumimoji="1" lang="ja-JP" altLang="en-US" sz="2800" dirty="0" smtClean="0"/>
              <a:t>通院移行までの期間にかかわる中項目</a:t>
            </a:r>
            <a:endParaRPr kumimoji="1" lang="ja-JP" altLang="en-US" sz="2800" dirty="0"/>
          </a:p>
        </p:txBody>
      </p:sp>
      <p:pic>
        <p:nvPicPr>
          <p:cNvPr id="3075" name="Picture 3"/>
          <p:cNvPicPr>
            <a:picLocks noChangeAspect="1" noChangeArrowheads="1"/>
          </p:cNvPicPr>
          <p:nvPr/>
        </p:nvPicPr>
        <p:blipFill>
          <a:blip r:embed="rId2" cstate="print"/>
          <a:srcRect/>
          <a:stretch>
            <a:fillRect/>
          </a:stretch>
        </p:blipFill>
        <p:spPr bwMode="auto">
          <a:xfrm>
            <a:off x="-10176" y="927345"/>
            <a:ext cx="9154176" cy="5930655"/>
          </a:xfrm>
          <a:prstGeom prst="rect">
            <a:avLst/>
          </a:prstGeom>
          <a:noFill/>
          <a:ln w="9525">
            <a:noFill/>
            <a:miter lim="800000"/>
            <a:headEnd/>
            <a:tailEnd/>
          </a:ln>
          <a:effectLst/>
        </p:spPr>
      </p:pic>
      <p:sp>
        <p:nvSpPr>
          <p:cNvPr id="6" name="テキスト ボックス 5"/>
          <p:cNvSpPr txBox="1"/>
          <p:nvPr/>
        </p:nvSpPr>
        <p:spPr>
          <a:xfrm>
            <a:off x="457200" y="0"/>
            <a:ext cx="8153400" cy="1384995"/>
          </a:xfrm>
          <a:prstGeom prst="rect">
            <a:avLst/>
          </a:prstGeom>
          <a:solidFill>
            <a:schemeClr val="accent1"/>
          </a:solidFill>
        </p:spPr>
        <p:txBody>
          <a:bodyPr wrap="square" rtlCol="0">
            <a:spAutoFit/>
          </a:bodyPr>
          <a:lstStyle/>
          <a:p>
            <a:r>
              <a:rPr lang="ja-JP" altLang="en-US" sz="2800" dirty="0" smtClean="0"/>
              <a:t>自殺企図・個人的支援・物質乱用・現実的計画の</a:t>
            </a:r>
            <a:r>
              <a:rPr lang="en-US" altLang="ja-JP" sz="2800" dirty="0" smtClean="0"/>
              <a:t>4</a:t>
            </a:r>
            <a:r>
              <a:rPr lang="ja-JP" altLang="en-US" sz="2800" dirty="0" smtClean="0"/>
              <a:t>項目を除いた</a:t>
            </a:r>
            <a:r>
              <a:rPr lang="en-US" altLang="ja-JP" sz="2800" dirty="0" smtClean="0"/>
              <a:t>13</a:t>
            </a:r>
            <a:r>
              <a:rPr lang="ja-JP" altLang="en-US" sz="2800" dirty="0" smtClean="0"/>
              <a:t>項目と合計点がそれぞれ高い方が入院が長期化</a:t>
            </a:r>
            <a:endParaRPr kumimoji="1" lang="ja-JP" altLang="en-US" dirty="0"/>
          </a:p>
        </p:txBody>
      </p:sp>
      <p:sp>
        <p:nvSpPr>
          <p:cNvPr id="7" name="下矢印 6"/>
          <p:cNvSpPr/>
          <p:nvPr/>
        </p:nvSpPr>
        <p:spPr>
          <a:xfrm>
            <a:off x="3657600" y="1447800"/>
            <a:ext cx="1219200" cy="990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0" y="2438400"/>
            <a:ext cx="8991600"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rgbClr val="FF0000"/>
                </a:solidFill>
              </a:rPr>
              <a:t>各指定入院医療機関が共通評価項目の</a:t>
            </a:r>
            <a:r>
              <a:rPr lang="en-US" altLang="ja-JP" sz="3600" dirty="0" smtClean="0">
                <a:solidFill>
                  <a:srgbClr val="FF0000"/>
                </a:solidFill>
              </a:rPr>
              <a:t/>
            </a:r>
            <a:br>
              <a:rPr lang="en-US" altLang="ja-JP" sz="3600" dirty="0" smtClean="0">
                <a:solidFill>
                  <a:srgbClr val="FF0000"/>
                </a:solidFill>
              </a:rPr>
            </a:br>
            <a:r>
              <a:rPr lang="ja-JP" altLang="en-US" sz="3600" dirty="0" smtClean="0">
                <a:solidFill>
                  <a:srgbClr val="FF0000"/>
                </a:solidFill>
              </a:rPr>
              <a:t>評価に忠実に従って入院医療を進めている</a:t>
            </a:r>
            <a:endParaRPr lang="en-US" altLang="ja-JP" sz="3600" dirty="0" smtClean="0">
              <a:solidFill>
                <a:srgbClr val="FF0000"/>
              </a:solidFill>
            </a:endParaRPr>
          </a:p>
          <a:p>
            <a:pPr algn="ctr"/>
            <a:r>
              <a:rPr lang="ja-JP" altLang="en-US" sz="3200" dirty="0" smtClean="0">
                <a:solidFill>
                  <a:schemeClr val="tx1"/>
                </a:solidFill>
              </a:rPr>
              <a:t>とも言える</a:t>
            </a:r>
            <a:endParaRPr kumimoji="1" lang="ja-JP" altLang="en-US"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0"/>
            <a:ext cx="7391400" cy="381000"/>
          </a:xfrm>
        </p:spPr>
        <p:txBody>
          <a:bodyPr/>
          <a:lstStyle/>
          <a:p>
            <a:r>
              <a:rPr kumimoji="1" lang="ja-JP" altLang="en-US" sz="2800" dirty="0" smtClean="0"/>
              <a:t>通院移行までの期間にかかわる中項目</a:t>
            </a:r>
            <a:endParaRPr kumimoji="1" lang="ja-JP" altLang="en-US" sz="2800" dirty="0"/>
          </a:p>
        </p:txBody>
      </p:sp>
      <p:pic>
        <p:nvPicPr>
          <p:cNvPr id="3075" name="Picture 3"/>
          <p:cNvPicPr>
            <a:picLocks noChangeAspect="1" noChangeArrowheads="1"/>
          </p:cNvPicPr>
          <p:nvPr/>
        </p:nvPicPr>
        <p:blipFill>
          <a:blip r:embed="rId2" cstate="print"/>
          <a:srcRect/>
          <a:stretch>
            <a:fillRect/>
          </a:stretch>
        </p:blipFill>
        <p:spPr bwMode="auto">
          <a:xfrm>
            <a:off x="-10176" y="927345"/>
            <a:ext cx="9154176" cy="5930655"/>
          </a:xfrm>
          <a:prstGeom prst="rect">
            <a:avLst/>
          </a:prstGeom>
          <a:noFill/>
          <a:ln w="9525">
            <a:noFill/>
            <a:miter lim="800000"/>
            <a:headEnd/>
            <a:tailEnd/>
          </a:ln>
          <a:effectLst/>
        </p:spPr>
      </p:pic>
      <p:sp>
        <p:nvSpPr>
          <p:cNvPr id="6" name="テキスト ボックス 5"/>
          <p:cNvSpPr txBox="1"/>
          <p:nvPr/>
        </p:nvSpPr>
        <p:spPr>
          <a:xfrm>
            <a:off x="457200" y="0"/>
            <a:ext cx="8153400" cy="1384995"/>
          </a:xfrm>
          <a:prstGeom prst="rect">
            <a:avLst/>
          </a:prstGeom>
          <a:solidFill>
            <a:schemeClr val="accent1"/>
          </a:solidFill>
        </p:spPr>
        <p:txBody>
          <a:bodyPr wrap="square" rtlCol="0">
            <a:spAutoFit/>
          </a:bodyPr>
          <a:lstStyle/>
          <a:p>
            <a:r>
              <a:rPr lang="ja-JP" altLang="en-US" sz="2800" dirty="0" smtClean="0"/>
              <a:t>自殺企図・個人的支援・物質乱用・現実的計画の</a:t>
            </a:r>
            <a:r>
              <a:rPr lang="en-US" altLang="ja-JP" sz="2800" dirty="0" smtClean="0"/>
              <a:t>4</a:t>
            </a:r>
            <a:r>
              <a:rPr lang="ja-JP" altLang="en-US" sz="2800" dirty="0" smtClean="0"/>
              <a:t>項目を除いた</a:t>
            </a:r>
            <a:r>
              <a:rPr lang="en-US" altLang="ja-JP" sz="2800" dirty="0" smtClean="0"/>
              <a:t>13</a:t>
            </a:r>
            <a:r>
              <a:rPr lang="ja-JP" altLang="en-US" sz="2800" dirty="0" smtClean="0"/>
              <a:t>項目と合計点がそれぞれ高い方が入院が長期化</a:t>
            </a:r>
            <a:endParaRPr kumimoji="1" lang="ja-JP" altLang="en-US" dirty="0"/>
          </a:p>
        </p:txBody>
      </p:sp>
      <p:sp>
        <p:nvSpPr>
          <p:cNvPr id="7" name="下矢印 6"/>
          <p:cNvSpPr/>
          <p:nvPr/>
        </p:nvSpPr>
        <p:spPr>
          <a:xfrm>
            <a:off x="3657600" y="1447800"/>
            <a:ext cx="1219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0" y="2362200"/>
            <a:ext cx="9144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共通評価項目の各項目の評定が改善しないために通院処遇への移行が遅れている</a:t>
            </a:r>
            <a:r>
              <a:rPr lang="en-US" altLang="ja-JP" sz="3200" dirty="0" smtClean="0">
                <a:solidFill>
                  <a:schemeClr val="tx1"/>
                </a:solidFill>
              </a:rPr>
              <a:t/>
            </a:r>
            <a:br>
              <a:rPr lang="en-US" altLang="ja-JP" sz="3200" dirty="0" smtClean="0">
                <a:solidFill>
                  <a:schemeClr val="tx1"/>
                </a:solidFill>
              </a:rPr>
            </a:br>
            <a:r>
              <a:rPr lang="ja-JP" altLang="en-US" sz="3200" dirty="0" smtClean="0">
                <a:solidFill>
                  <a:schemeClr val="tx1"/>
                </a:solidFill>
              </a:rPr>
              <a:t>ということが妥当か？</a:t>
            </a:r>
          </a:p>
        </p:txBody>
      </p:sp>
      <p:sp>
        <p:nvSpPr>
          <p:cNvPr id="9" name="下矢印 8"/>
          <p:cNvSpPr/>
          <p:nvPr/>
        </p:nvSpPr>
        <p:spPr>
          <a:xfrm>
            <a:off x="3733800" y="3962400"/>
            <a:ext cx="1219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0" y="4876800"/>
            <a:ext cx="89916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schemeClr val="tx1"/>
                </a:solidFill>
              </a:rPr>
              <a:t>共通評価項目の各項目が将来の問題をどの程度予測するか、という予測妥当性の問題に依存する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639762"/>
          </a:xfrm>
        </p:spPr>
        <p:txBody>
          <a:bodyPr/>
          <a:lstStyle/>
          <a:p>
            <a:pPr algn="l"/>
            <a:r>
              <a:rPr lang="ja-JP" altLang="ja-JP" sz="2400" dirty="0" smtClean="0"/>
              <a:t>退院申請時共通評価項目による</a:t>
            </a:r>
            <a:r>
              <a:rPr lang="en-US" altLang="ja-JP" sz="2400" dirty="0" smtClean="0"/>
              <a:t/>
            </a:r>
            <a:br>
              <a:rPr lang="en-US" altLang="ja-JP" sz="2400" dirty="0" smtClean="0"/>
            </a:br>
            <a:r>
              <a:rPr lang="ja-JP" altLang="ja-JP" sz="2400" dirty="0" smtClean="0"/>
              <a:t>精神保健福祉法再入院の予測</a:t>
            </a:r>
            <a:r>
              <a:rPr lang="ja-JP" altLang="en-US" sz="2400" dirty="0" smtClean="0"/>
              <a:t>（研究</a:t>
            </a:r>
            <a:r>
              <a:rPr lang="en-US" altLang="ja-JP" sz="2400" dirty="0" smtClean="0"/>
              <a:t>15</a:t>
            </a:r>
            <a:r>
              <a:rPr lang="ja-JP" altLang="en-US" sz="2400" dirty="0" smtClean="0"/>
              <a:t>）</a:t>
            </a:r>
            <a:r>
              <a:rPr lang="en-US" altLang="ja-JP" sz="2400" dirty="0" smtClean="0"/>
              <a:t/>
            </a:r>
            <a:br>
              <a:rPr lang="en-US" altLang="ja-JP" sz="2400" dirty="0" smtClean="0"/>
            </a:br>
            <a:r>
              <a:rPr lang="ja-JP" altLang="ja-JP" sz="2400" dirty="0" smtClean="0"/>
              <a:t>症状悪化による精神保健福祉法入院の予測</a:t>
            </a:r>
            <a:r>
              <a:rPr lang="ja-JP" altLang="en-US" sz="2400" dirty="0" smtClean="0"/>
              <a:t>（研究</a:t>
            </a:r>
            <a:r>
              <a:rPr lang="en-US" altLang="ja-JP" sz="2400" dirty="0" smtClean="0"/>
              <a:t>16</a:t>
            </a:r>
            <a:r>
              <a:rPr lang="ja-JP" altLang="en-US" sz="2400" dirty="0" smtClean="0"/>
              <a:t>）</a:t>
            </a:r>
            <a:endParaRPr kumimoji="1" lang="ja-JP" altLang="en-US" sz="2400" dirty="0"/>
          </a:p>
        </p:txBody>
      </p:sp>
      <p:pic>
        <p:nvPicPr>
          <p:cNvPr id="1031" name="Picture 7"/>
          <p:cNvPicPr>
            <a:picLocks noChangeAspect="1" noChangeArrowheads="1"/>
          </p:cNvPicPr>
          <p:nvPr/>
        </p:nvPicPr>
        <p:blipFill>
          <a:blip r:embed="rId2" cstate="print"/>
          <a:srcRect/>
          <a:stretch>
            <a:fillRect/>
          </a:stretch>
        </p:blipFill>
        <p:spPr bwMode="auto">
          <a:xfrm>
            <a:off x="0" y="1253613"/>
            <a:ext cx="9144000" cy="5604387"/>
          </a:xfrm>
          <a:prstGeom prst="rect">
            <a:avLst/>
          </a:prstGeom>
          <a:noFill/>
          <a:ln w="9525">
            <a:noFill/>
            <a:miter lim="800000"/>
            <a:headEnd/>
            <a:tailEnd/>
          </a:ln>
          <a:effectLst/>
        </p:spPr>
      </p:pic>
      <p:sp>
        <p:nvSpPr>
          <p:cNvPr id="11" name="角丸四角形 10"/>
          <p:cNvSpPr/>
          <p:nvPr/>
        </p:nvSpPr>
        <p:spPr>
          <a:xfrm>
            <a:off x="0" y="381000"/>
            <a:ext cx="6096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t>通院処遇までの期間の予測結果に</a:t>
            </a:r>
            <a:endParaRPr kumimoji="1" lang="en-US" altLang="ja-JP" sz="2800" dirty="0" smtClean="0"/>
          </a:p>
          <a:p>
            <a:r>
              <a:rPr lang="ja-JP" altLang="en-US" sz="2800" dirty="0" smtClean="0"/>
              <a:t>①退院後の精神保健福祉法入院</a:t>
            </a:r>
            <a:endParaRPr lang="en-US" altLang="ja-JP" sz="2800" dirty="0" smtClean="0"/>
          </a:p>
          <a:p>
            <a:r>
              <a:rPr kumimoji="1" lang="en-US" altLang="ja-JP" sz="2800" dirty="0" smtClean="0"/>
              <a:t>N=72</a:t>
            </a:r>
            <a:r>
              <a:rPr kumimoji="1" lang="ja-JP" altLang="en-US" sz="2800" dirty="0" smtClean="0"/>
              <a:t>／</a:t>
            </a:r>
            <a:r>
              <a:rPr kumimoji="1" lang="en-US" altLang="ja-JP" sz="2800" dirty="0" smtClean="0"/>
              <a:t>276</a:t>
            </a:r>
          </a:p>
          <a:p>
            <a:r>
              <a:rPr lang="ja-JP" altLang="en-US" sz="2800" dirty="0" smtClean="0"/>
              <a:t>②さら入院理由を症状悪化に限った精神保健福祉法入院</a:t>
            </a:r>
            <a:endParaRPr lang="en-US" altLang="ja-JP" sz="2800" dirty="0" smtClean="0"/>
          </a:p>
          <a:p>
            <a:r>
              <a:rPr kumimoji="1" lang="en-US" altLang="ja-JP" sz="2800" dirty="0" smtClean="0"/>
              <a:t>N=31</a:t>
            </a:r>
          </a:p>
          <a:p>
            <a:r>
              <a:rPr lang="ja-JP" altLang="en-US" sz="2800" dirty="0" smtClean="0"/>
              <a:t>の予測結果を重ねてみる</a:t>
            </a:r>
            <a:endParaRPr kumimoji="1" lang="en-US" altLang="ja-JP" sz="2800" dirty="0" smtClean="0"/>
          </a:p>
          <a:p>
            <a:pPr algn="ctr"/>
            <a:endParaRPr kumimoji="1" lang="ja-JP" alt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639762"/>
          </a:xfrm>
        </p:spPr>
        <p:txBody>
          <a:bodyPr/>
          <a:lstStyle/>
          <a:p>
            <a:pPr algn="l"/>
            <a:r>
              <a:rPr lang="ja-JP" altLang="ja-JP" sz="2400" dirty="0" smtClean="0"/>
              <a:t>退院申請時共通評価項目による</a:t>
            </a:r>
            <a:r>
              <a:rPr lang="en-US" altLang="ja-JP" sz="2400" dirty="0" smtClean="0"/>
              <a:t/>
            </a:r>
            <a:br>
              <a:rPr lang="en-US" altLang="ja-JP" sz="2400" dirty="0" smtClean="0"/>
            </a:br>
            <a:r>
              <a:rPr lang="ja-JP" altLang="ja-JP" sz="2400" dirty="0" smtClean="0"/>
              <a:t>精神保健福祉法再入院の予測</a:t>
            </a:r>
            <a:r>
              <a:rPr lang="ja-JP" altLang="en-US" sz="2400" dirty="0" smtClean="0"/>
              <a:t>（研究</a:t>
            </a:r>
            <a:r>
              <a:rPr lang="en-US" altLang="ja-JP" sz="2400" dirty="0" smtClean="0"/>
              <a:t>15</a:t>
            </a:r>
            <a:r>
              <a:rPr lang="ja-JP" altLang="en-US" sz="2400" dirty="0" smtClean="0"/>
              <a:t>）</a:t>
            </a:r>
            <a:r>
              <a:rPr lang="en-US" altLang="ja-JP" sz="2400" dirty="0" smtClean="0"/>
              <a:t/>
            </a:r>
            <a:br>
              <a:rPr lang="en-US" altLang="ja-JP" sz="2400" dirty="0" smtClean="0"/>
            </a:br>
            <a:r>
              <a:rPr lang="ja-JP" altLang="ja-JP" sz="2400" dirty="0" smtClean="0"/>
              <a:t>症状悪化による精神保健福祉法入院の予測</a:t>
            </a:r>
            <a:r>
              <a:rPr lang="ja-JP" altLang="en-US" sz="2400" dirty="0" smtClean="0"/>
              <a:t>（研究</a:t>
            </a:r>
            <a:r>
              <a:rPr lang="en-US" altLang="ja-JP" sz="2400" dirty="0" smtClean="0"/>
              <a:t>16</a:t>
            </a:r>
            <a:r>
              <a:rPr lang="ja-JP" altLang="en-US" sz="2400" dirty="0" smtClean="0"/>
              <a:t>）</a:t>
            </a:r>
            <a:endParaRPr kumimoji="1" lang="ja-JP" altLang="en-US" sz="2400" dirty="0"/>
          </a:p>
        </p:txBody>
      </p:sp>
      <p:pic>
        <p:nvPicPr>
          <p:cNvPr id="1031" name="Picture 7"/>
          <p:cNvPicPr>
            <a:picLocks noChangeAspect="1" noChangeArrowheads="1"/>
          </p:cNvPicPr>
          <p:nvPr/>
        </p:nvPicPr>
        <p:blipFill>
          <a:blip r:embed="rId2" cstate="print"/>
          <a:srcRect/>
          <a:stretch>
            <a:fillRect/>
          </a:stretch>
        </p:blipFill>
        <p:spPr bwMode="auto">
          <a:xfrm>
            <a:off x="0" y="1253613"/>
            <a:ext cx="9144000" cy="56043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639762"/>
          </a:xfrm>
        </p:spPr>
        <p:txBody>
          <a:bodyPr/>
          <a:lstStyle/>
          <a:p>
            <a:pPr algn="l"/>
            <a:r>
              <a:rPr lang="ja-JP" altLang="ja-JP" sz="2400" dirty="0" smtClean="0"/>
              <a:t>退院申請時共通評価項目による</a:t>
            </a:r>
            <a:r>
              <a:rPr lang="en-US" altLang="ja-JP" sz="2400" dirty="0" smtClean="0"/>
              <a:t/>
            </a:r>
            <a:br>
              <a:rPr lang="en-US" altLang="ja-JP" sz="2400" dirty="0" smtClean="0"/>
            </a:br>
            <a:r>
              <a:rPr lang="ja-JP" altLang="ja-JP" sz="2400" dirty="0" smtClean="0"/>
              <a:t>精神保健福祉法再入院の予測</a:t>
            </a:r>
            <a:r>
              <a:rPr lang="ja-JP" altLang="en-US" sz="2400" dirty="0" smtClean="0"/>
              <a:t>（研究</a:t>
            </a:r>
            <a:r>
              <a:rPr lang="en-US" altLang="ja-JP" sz="2400" dirty="0" smtClean="0"/>
              <a:t>15</a:t>
            </a:r>
            <a:r>
              <a:rPr lang="ja-JP" altLang="en-US" sz="2400" dirty="0" smtClean="0"/>
              <a:t>）</a:t>
            </a:r>
            <a:r>
              <a:rPr lang="en-US" altLang="ja-JP" sz="2400" dirty="0" smtClean="0"/>
              <a:t/>
            </a:r>
            <a:br>
              <a:rPr lang="en-US" altLang="ja-JP" sz="2400" dirty="0" smtClean="0"/>
            </a:br>
            <a:r>
              <a:rPr lang="ja-JP" altLang="ja-JP" sz="2400" dirty="0" smtClean="0"/>
              <a:t>症状悪化による精神保健福祉法入院の予測</a:t>
            </a:r>
            <a:r>
              <a:rPr lang="ja-JP" altLang="en-US" sz="2400" dirty="0" smtClean="0"/>
              <a:t>（研究</a:t>
            </a:r>
            <a:r>
              <a:rPr lang="en-US" altLang="ja-JP" sz="2400" dirty="0" smtClean="0"/>
              <a:t>16</a:t>
            </a:r>
            <a:r>
              <a:rPr lang="ja-JP" altLang="en-US" sz="2400" dirty="0" smtClean="0"/>
              <a:t>）</a:t>
            </a:r>
            <a:endParaRPr kumimoji="1" lang="ja-JP" altLang="en-US" sz="2400" dirty="0"/>
          </a:p>
        </p:txBody>
      </p:sp>
      <p:pic>
        <p:nvPicPr>
          <p:cNvPr id="1031" name="Picture 7"/>
          <p:cNvPicPr>
            <a:picLocks noChangeAspect="1" noChangeArrowheads="1"/>
          </p:cNvPicPr>
          <p:nvPr/>
        </p:nvPicPr>
        <p:blipFill>
          <a:blip r:embed="rId2" cstate="print"/>
          <a:srcRect/>
          <a:stretch>
            <a:fillRect/>
          </a:stretch>
        </p:blipFill>
        <p:spPr bwMode="auto">
          <a:xfrm>
            <a:off x="0" y="1253613"/>
            <a:ext cx="9144000" cy="5604387"/>
          </a:xfrm>
          <a:prstGeom prst="rect">
            <a:avLst/>
          </a:prstGeom>
          <a:noFill/>
          <a:ln w="9525">
            <a:noFill/>
            <a:miter lim="800000"/>
            <a:headEnd/>
            <a:tailEnd/>
          </a:ln>
          <a:effectLst/>
        </p:spPr>
      </p:pic>
      <p:sp>
        <p:nvSpPr>
          <p:cNvPr id="4" name="角丸四角形吹き出し 3"/>
          <p:cNvSpPr/>
          <p:nvPr/>
        </p:nvSpPr>
        <p:spPr>
          <a:xfrm>
            <a:off x="5334000" y="1828800"/>
            <a:ext cx="3810000" cy="1828800"/>
          </a:xfrm>
          <a:prstGeom prst="wedgeRoundRectCallout">
            <a:avLst>
              <a:gd name="adj1" fmla="val -71048"/>
              <a:gd name="adj2" fmla="val 3942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精神保健福祉法入院を予測する中項目は</a:t>
            </a:r>
            <a:r>
              <a:rPr kumimoji="1" lang="en-US" altLang="ja-JP" sz="2800" dirty="0" smtClean="0"/>
              <a:t>【</a:t>
            </a:r>
            <a:r>
              <a:rPr kumimoji="1" lang="ja-JP" altLang="en-US" sz="2800" dirty="0" smtClean="0"/>
              <a:t>非社会性</a:t>
            </a:r>
            <a:r>
              <a:rPr kumimoji="1" lang="en-US" altLang="ja-JP" sz="2800" dirty="0" smtClean="0"/>
              <a:t>】</a:t>
            </a:r>
            <a:r>
              <a:rPr kumimoji="1" lang="ja-JP" altLang="en-US" sz="2800" dirty="0" smtClean="0"/>
              <a:t>のみ</a:t>
            </a:r>
            <a:endParaRPr kumimoji="1" lang="ja-JP" alt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639762"/>
          </a:xfrm>
        </p:spPr>
        <p:txBody>
          <a:bodyPr/>
          <a:lstStyle/>
          <a:p>
            <a:pPr algn="l"/>
            <a:r>
              <a:rPr lang="ja-JP" altLang="ja-JP" sz="2400" dirty="0" smtClean="0"/>
              <a:t>退院申請時共通評価項目による</a:t>
            </a:r>
            <a:r>
              <a:rPr lang="en-US" altLang="ja-JP" sz="2400" dirty="0" smtClean="0"/>
              <a:t/>
            </a:r>
            <a:br>
              <a:rPr lang="en-US" altLang="ja-JP" sz="2400" dirty="0" smtClean="0"/>
            </a:br>
            <a:r>
              <a:rPr lang="ja-JP" altLang="ja-JP" sz="2400" dirty="0" smtClean="0"/>
              <a:t>精神保健福祉法再入院の予測</a:t>
            </a:r>
            <a:r>
              <a:rPr lang="ja-JP" altLang="en-US" sz="2400" dirty="0" smtClean="0"/>
              <a:t>（研究</a:t>
            </a:r>
            <a:r>
              <a:rPr lang="en-US" altLang="ja-JP" sz="2400" dirty="0" smtClean="0"/>
              <a:t>15</a:t>
            </a:r>
            <a:r>
              <a:rPr lang="ja-JP" altLang="en-US" sz="2400" dirty="0" smtClean="0"/>
              <a:t>）</a:t>
            </a:r>
            <a:r>
              <a:rPr lang="en-US" altLang="ja-JP" sz="2400" dirty="0" smtClean="0"/>
              <a:t/>
            </a:r>
            <a:br>
              <a:rPr lang="en-US" altLang="ja-JP" sz="2400" dirty="0" smtClean="0"/>
            </a:br>
            <a:r>
              <a:rPr lang="ja-JP" altLang="ja-JP" sz="2400" dirty="0" smtClean="0"/>
              <a:t>症状悪化による精神保健福祉法入院の予測</a:t>
            </a:r>
            <a:r>
              <a:rPr lang="ja-JP" altLang="en-US" sz="2400" dirty="0" smtClean="0"/>
              <a:t>（研究</a:t>
            </a:r>
            <a:r>
              <a:rPr lang="en-US" altLang="ja-JP" sz="2400" dirty="0" smtClean="0"/>
              <a:t>16</a:t>
            </a:r>
            <a:r>
              <a:rPr lang="ja-JP" altLang="en-US" sz="2400" dirty="0" smtClean="0"/>
              <a:t>）</a:t>
            </a:r>
            <a:endParaRPr kumimoji="1" lang="ja-JP" altLang="en-US" sz="2400" dirty="0"/>
          </a:p>
        </p:txBody>
      </p:sp>
      <p:pic>
        <p:nvPicPr>
          <p:cNvPr id="1031" name="Picture 7"/>
          <p:cNvPicPr>
            <a:picLocks noChangeAspect="1" noChangeArrowheads="1"/>
          </p:cNvPicPr>
          <p:nvPr/>
        </p:nvPicPr>
        <p:blipFill>
          <a:blip r:embed="rId2" cstate="print"/>
          <a:srcRect/>
          <a:stretch>
            <a:fillRect/>
          </a:stretch>
        </p:blipFill>
        <p:spPr bwMode="auto">
          <a:xfrm>
            <a:off x="0" y="1253613"/>
            <a:ext cx="9144000" cy="5604387"/>
          </a:xfrm>
          <a:prstGeom prst="rect">
            <a:avLst/>
          </a:prstGeom>
          <a:noFill/>
          <a:ln w="9525">
            <a:noFill/>
            <a:miter lim="800000"/>
            <a:headEnd/>
            <a:tailEnd/>
          </a:ln>
          <a:effectLst/>
        </p:spPr>
      </p:pic>
      <p:sp>
        <p:nvSpPr>
          <p:cNvPr id="5" name="角丸四角形吹き出し 4"/>
          <p:cNvSpPr/>
          <p:nvPr/>
        </p:nvSpPr>
        <p:spPr>
          <a:xfrm>
            <a:off x="5334000" y="4572000"/>
            <a:ext cx="3810000" cy="1828800"/>
          </a:xfrm>
          <a:prstGeom prst="wedgeRoundRectCallout">
            <a:avLst>
              <a:gd name="adj1" fmla="val -53325"/>
              <a:gd name="adj2" fmla="val -8365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入院理由を「症状悪化」に限るとどの項目も予測しない</a:t>
            </a:r>
            <a:endParaRPr kumimoji="1" lang="ja-JP" alt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pPr algn="l"/>
            <a:r>
              <a:rPr lang="ja-JP" altLang="ja-JP" sz="2400" dirty="0" smtClean="0"/>
              <a:t>退院申請時共通評価項目による退院後の問題行動の予測</a:t>
            </a:r>
            <a:r>
              <a:rPr lang="ja-JP" altLang="en-US" sz="2400" dirty="0" smtClean="0"/>
              <a:t>（研究</a:t>
            </a:r>
            <a:r>
              <a:rPr lang="en-US" altLang="ja-JP" sz="2400" dirty="0" smtClean="0"/>
              <a:t>17</a:t>
            </a:r>
            <a:r>
              <a:rPr lang="ja-JP" altLang="en-US" sz="2400" dirty="0" smtClean="0"/>
              <a:t>）</a:t>
            </a:r>
            <a:r>
              <a:rPr lang="en-US" altLang="ja-JP" sz="2400" dirty="0" smtClean="0"/>
              <a:t/>
            </a:r>
            <a:br>
              <a:rPr lang="en-US" altLang="ja-JP" sz="2400" dirty="0" smtClean="0"/>
            </a:br>
            <a:r>
              <a:rPr lang="ja-JP" altLang="ja-JP" sz="2400" dirty="0" smtClean="0"/>
              <a:t>退院後の暴力の予測</a:t>
            </a:r>
            <a:r>
              <a:rPr lang="ja-JP" altLang="en-US" sz="2400" dirty="0" smtClean="0"/>
              <a:t>（研究</a:t>
            </a:r>
            <a:r>
              <a:rPr lang="en-US" altLang="ja-JP" sz="2400" dirty="0" smtClean="0"/>
              <a:t>19</a:t>
            </a:r>
            <a:r>
              <a:rPr lang="ja-JP" altLang="en-US" sz="2400" dirty="0" smtClean="0"/>
              <a:t>）</a:t>
            </a:r>
            <a:r>
              <a:rPr lang="en-US" altLang="ja-JP" sz="2400" dirty="0" smtClean="0"/>
              <a:t/>
            </a:r>
            <a:br>
              <a:rPr lang="en-US" altLang="ja-JP" sz="2400" dirty="0" smtClean="0"/>
            </a:br>
            <a:r>
              <a:rPr lang="ja-JP" altLang="en-US" sz="2400" dirty="0" smtClean="0"/>
              <a:t>退院後の自傷・自殺企図の予測（研究</a:t>
            </a:r>
            <a:r>
              <a:rPr lang="en-US" altLang="ja-JP" sz="2400" dirty="0" smtClean="0"/>
              <a:t>18</a:t>
            </a:r>
            <a:r>
              <a:rPr lang="ja-JP" altLang="en-US" sz="2400" dirty="0" smtClean="0"/>
              <a:t>）</a:t>
            </a:r>
            <a:endParaRPr kumimoji="1" lang="ja-JP" altLang="en-US" sz="2400" dirty="0"/>
          </a:p>
        </p:txBody>
      </p:sp>
      <p:pic>
        <p:nvPicPr>
          <p:cNvPr id="3" name="Picture 3"/>
          <p:cNvPicPr>
            <a:picLocks noChangeAspect="1" noChangeArrowheads="1"/>
          </p:cNvPicPr>
          <p:nvPr/>
        </p:nvPicPr>
        <p:blipFill>
          <a:blip r:embed="rId2" cstate="print"/>
          <a:srcRect/>
          <a:stretch>
            <a:fillRect/>
          </a:stretch>
        </p:blipFill>
        <p:spPr bwMode="auto">
          <a:xfrm>
            <a:off x="211998" y="990599"/>
            <a:ext cx="8932002" cy="5867401"/>
          </a:xfrm>
          <a:prstGeom prst="rect">
            <a:avLst/>
          </a:prstGeom>
          <a:noFill/>
          <a:ln w="9525">
            <a:noFill/>
            <a:miter lim="800000"/>
            <a:headEnd/>
            <a:tailEnd/>
          </a:ln>
          <a:effectLst/>
        </p:spPr>
      </p:pic>
      <p:sp>
        <p:nvSpPr>
          <p:cNvPr id="8" name="角丸四角形 7"/>
          <p:cNvSpPr/>
          <p:nvPr/>
        </p:nvSpPr>
        <p:spPr>
          <a:xfrm>
            <a:off x="0" y="0"/>
            <a:ext cx="6858000" cy="68580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t>次に</a:t>
            </a:r>
            <a:endParaRPr kumimoji="1" lang="en-US" altLang="ja-JP" sz="2800" dirty="0" smtClean="0"/>
          </a:p>
          <a:p>
            <a:r>
              <a:rPr kumimoji="1" lang="ja-JP" altLang="en-US" sz="2800" dirty="0" smtClean="0"/>
              <a:t>通院処遇までの期間の予測結果に</a:t>
            </a:r>
            <a:endParaRPr kumimoji="1" lang="en-US" altLang="ja-JP" sz="2800" dirty="0" smtClean="0"/>
          </a:p>
          <a:p>
            <a:r>
              <a:rPr lang="ja-JP" altLang="en-US" sz="2800" dirty="0" smtClean="0"/>
              <a:t>①通院処遇移行後の何らかの問題行動</a:t>
            </a:r>
            <a:endParaRPr lang="en-US" altLang="ja-JP" sz="2800" dirty="0" smtClean="0"/>
          </a:p>
          <a:p>
            <a:r>
              <a:rPr lang="ja-JP" altLang="ja-JP" sz="2400" dirty="0" smtClean="0"/>
              <a:t>＜放火＞＜性的な暴力＞</a:t>
            </a:r>
            <a:r>
              <a:rPr lang="en-US" altLang="ja-JP" sz="2400" dirty="0" smtClean="0"/>
              <a:t/>
            </a:r>
            <a:br>
              <a:rPr lang="en-US" altLang="ja-JP" sz="2400" dirty="0" smtClean="0"/>
            </a:br>
            <a:r>
              <a:rPr lang="ja-JP" altLang="ja-JP" sz="2400" dirty="0" smtClean="0"/>
              <a:t>＜身体的な暴力＞＜非身体的な暴力＞</a:t>
            </a:r>
            <a:r>
              <a:rPr lang="en-US" altLang="ja-JP" sz="2400" dirty="0" smtClean="0"/>
              <a:t/>
            </a:r>
            <a:br>
              <a:rPr lang="en-US" altLang="ja-JP" sz="2400" dirty="0" smtClean="0"/>
            </a:br>
            <a:r>
              <a:rPr lang="ja-JP" altLang="ja-JP" sz="2400" dirty="0" smtClean="0"/>
              <a:t> ＜医療への不遵守＞＜</a:t>
            </a:r>
            <a:r>
              <a:rPr lang="en-US" altLang="ja-JP" sz="2400" dirty="0" smtClean="0"/>
              <a:t>Al</a:t>
            </a:r>
            <a:r>
              <a:rPr lang="ja-JP" altLang="ja-JP" sz="2400" dirty="0" smtClean="0"/>
              <a:t>・物質関連問題＞</a:t>
            </a:r>
            <a:endParaRPr lang="en-US" altLang="ja-JP" sz="2400" dirty="0" smtClean="0"/>
          </a:p>
          <a:p>
            <a:r>
              <a:rPr kumimoji="1" lang="en-US" altLang="ja-JP" sz="2800" dirty="0" smtClean="0"/>
              <a:t>N=74</a:t>
            </a:r>
            <a:r>
              <a:rPr kumimoji="1" lang="ja-JP" altLang="en-US" sz="2800" dirty="0" smtClean="0"/>
              <a:t>／</a:t>
            </a:r>
            <a:r>
              <a:rPr kumimoji="1" lang="en-US" altLang="ja-JP" sz="2800" dirty="0" smtClean="0"/>
              <a:t>343</a:t>
            </a:r>
          </a:p>
          <a:p>
            <a:r>
              <a:rPr lang="ja-JP" altLang="en-US" sz="2800" dirty="0" smtClean="0"/>
              <a:t>②通院処遇移行後の何らかの暴力</a:t>
            </a:r>
            <a:r>
              <a:rPr lang="en-US" altLang="ja-JP" sz="2800" dirty="0" smtClean="0"/>
              <a:t/>
            </a:r>
            <a:br>
              <a:rPr lang="en-US" altLang="ja-JP" sz="2800" dirty="0" smtClean="0"/>
            </a:br>
            <a:r>
              <a:rPr lang="ja-JP" altLang="ja-JP" sz="2400" dirty="0" smtClean="0"/>
              <a:t>＜性的な暴力＞＜身体的な暴力＞</a:t>
            </a:r>
            <a:r>
              <a:rPr lang="en-US" altLang="ja-JP" sz="2000" dirty="0" smtClean="0"/>
              <a:t/>
            </a:r>
            <a:br>
              <a:rPr lang="en-US" altLang="ja-JP" sz="2000" dirty="0" smtClean="0"/>
            </a:br>
            <a:r>
              <a:rPr lang="ja-JP" altLang="ja-JP" sz="2400" dirty="0" smtClean="0"/>
              <a:t>＜非身体的な暴力＞</a:t>
            </a:r>
            <a:endParaRPr lang="en-US" altLang="ja-JP" sz="2800" dirty="0" smtClean="0"/>
          </a:p>
          <a:p>
            <a:r>
              <a:rPr kumimoji="1" lang="en-US" altLang="ja-JP" sz="2800" dirty="0" smtClean="0"/>
              <a:t>N=46</a:t>
            </a:r>
            <a:r>
              <a:rPr kumimoji="1" lang="ja-JP" altLang="en-US" sz="2800" dirty="0" smtClean="0"/>
              <a:t>／</a:t>
            </a:r>
            <a:r>
              <a:rPr kumimoji="1" lang="en-US" altLang="ja-JP" sz="2800" dirty="0" smtClean="0"/>
              <a:t>343</a:t>
            </a:r>
          </a:p>
          <a:p>
            <a:r>
              <a:rPr lang="ja-JP" altLang="en-US" sz="2800" dirty="0" smtClean="0"/>
              <a:t>③</a:t>
            </a:r>
            <a:r>
              <a:rPr lang="ja-JP" altLang="ja-JP" sz="2800" dirty="0" smtClean="0"/>
              <a:t>退院後の自傷・自殺企図</a:t>
            </a:r>
            <a:endParaRPr lang="en-US" altLang="ja-JP" sz="2800" dirty="0" smtClean="0"/>
          </a:p>
          <a:p>
            <a:r>
              <a:rPr lang="en-US" altLang="ja-JP" sz="2800" dirty="0" smtClean="0"/>
              <a:t>N=11</a:t>
            </a:r>
            <a:r>
              <a:rPr lang="ja-JP" altLang="en-US" sz="2800" dirty="0" smtClean="0"/>
              <a:t>／</a:t>
            </a:r>
            <a:r>
              <a:rPr lang="en-US" altLang="ja-JP" sz="2800" dirty="0" smtClean="0"/>
              <a:t>343</a:t>
            </a:r>
            <a:br>
              <a:rPr lang="en-US" altLang="ja-JP" sz="2800" dirty="0" smtClean="0"/>
            </a:br>
            <a:r>
              <a:rPr lang="ja-JP" altLang="en-US" sz="2800" dirty="0" smtClean="0"/>
              <a:t>結果を重ねてみる</a:t>
            </a:r>
            <a:endParaRPr kumimoji="1" lang="en-US" altLang="ja-JP" sz="2800" dirty="0" smtClean="0"/>
          </a:p>
          <a:p>
            <a:endParaRPr kumimoji="1" lang="ja-JP" altLang="en-US" sz="2800" dirty="0"/>
          </a:p>
        </p:txBody>
      </p:sp>
      <p:sp>
        <p:nvSpPr>
          <p:cNvPr id="9" name="角丸四角形吹き出し 8"/>
          <p:cNvSpPr/>
          <p:nvPr/>
        </p:nvSpPr>
        <p:spPr>
          <a:xfrm>
            <a:off x="2971800" y="4267200"/>
            <a:ext cx="6172200" cy="2590800"/>
          </a:xfrm>
          <a:prstGeom prst="wedgeRoundRectCallout">
            <a:avLst>
              <a:gd name="adj1" fmla="val -33594"/>
              <a:gd name="adj2" fmla="val -65902"/>
              <a:gd name="adj3" fmla="val 166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bg1"/>
                </a:solidFill>
              </a:rPr>
              <a:t>予測妥当性を評価する際、医療観察法再他害行為（６罪種による再申し立て）に限ると、ベースレートが低すぎるので、暴力・問題行動を広く設定</a:t>
            </a:r>
            <a:endParaRPr lang="ja-JP" alt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pPr algn="l"/>
            <a:r>
              <a:rPr lang="ja-JP" altLang="ja-JP" sz="2400" dirty="0" smtClean="0"/>
              <a:t>退院申請時共通評価項目による退院後の問題行動の予測</a:t>
            </a:r>
            <a:r>
              <a:rPr lang="ja-JP" altLang="en-US" sz="2400" dirty="0" smtClean="0"/>
              <a:t>（研究</a:t>
            </a:r>
            <a:r>
              <a:rPr lang="en-US" altLang="ja-JP" sz="2400" dirty="0" smtClean="0"/>
              <a:t>17</a:t>
            </a:r>
            <a:r>
              <a:rPr lang="ja-JP" altLang="en-US" sz="2400" dirty="0" smtClean="0"/>
              <a:t>）</a:t>
            </a:r>
            <a:r>
              <a:rPr lang="en-US" altLang="ja-JP" sz="2400" dirty="0" smtClean="0"/>
              <a:t/>
            </a:r>
            <a:br>
              <a:rPr lang="en-US" altLang="ja-JP" sz="2400" dirty="0" smtClean="0"/>
            </a:br>
            <a:r>
              <a:rPr lang="ja-JP" altLang="ja-JP" sz="2400" dirty="0" smtClean="0"/>
              <a:t>退院後の暴力の予測</a:t>
            </a:r>
            <a:r>
              <a:rPr lang="ja-JP" altLang="en-US" sz="2400" dirty="0" smtClean="0"/>
              <a:t>（研究</a:t>
            </a:r>
            <a:r>
              <a:rPr lang="en-US" altLang="ja-JP" sz="2400" dirty="0" smtClean="0"/>
              <a:t>19</a:t>
            </a:r>
            <a:r>
              <a:rPr lang="ja-JP" altLang="en-US" sz="2400" dirty="0" smtClean="0"/>
              <a:t>）</a:t>
            </a:r>
            <a:r>
              <a:rPr lang="en-US" altLang="ja-JP" sz="2400" dirty="0" smtClean="0"/>
              <a:t/>
            </a:r>
            <a:br>
              <a:rPr lang="en-US" altLang="ja-JP" sz="2400" dirty="0" smtClean="0"/>
            </a:br>
            <a:r>
              <a:rPr lang="ja-JP" altLang="en-US" sz="2400" dirty="0" smtClean="0"/>
              <a:t>退院後の自傷・自殺企図の予測（研究</a:t>
            </a:r>
            <a:r>
              <a:rPr lang="en-US" altLang="ja-JP" sz="2400" dirty="0" smtClean="0"/>
              <a:t>18</a:t>
            </a:r>
            <a:r>
              <a:rPr lang="ja-JP" altLang="en-US" sz="2400" dirty="0" smtClean="0"/>
              <a:t>）</a:t>
            </a:r>
            <a:endParaRPr kumimoji="1" lang="ja-JP" altLang="en-US" sz="2400" dirty="0"/>
          </a:p>
        </p:txBody>
      </p:sp>
      <p:pic>
        <p:nvPicPr>
          <p:cNvPr id="3" name="Picture 3"/>
          <p:cNvPicPr>
            <a:picLocks noChangeAspect="1" noChangeArrowheads="1"/>
          </p:cNvPicPr>
          <p:nvPr/>
        </p:nvPicPr>
        <p:blipFill>
          <a:blip r:embed="rId2" cstate="print"/>
          <a:srcRect/>
          <a:stretch>
            <a:fillRect/>
          </a:stretch>
        </p:blipFill>
        <p:spPr bwMode="auto">
          <a:xfrm>
            <a:off x="211998" y="990599"/>
            <a:ext cx="8932002" cy="5867401"/>
          </a:xfrm>
          <a:prstGeom prst="rect">
            <a:avLst/>
          </a:prstGeom>
          <a:noFill/>
          <a:ln w="9525">
            <a:noFill/>
            <a:miter lim="800000"/>
            <a:headEnd/>
            <a:tailEnd/>
          </a:ln>
          <a:effectLst/>
        </p:spPr>
      </p:pic>
      <p:sp>
        <p:nvSpPr>
          <p:cNvPr id="5" name="角丸四角形吹き出し 4"/>
          <p:cNvSpPr/>
          <p:nvPr/>
        </p:nvSpPr>
        <p:spPr>
          <a:xfrm>
            <a:off x="1066800" y="914400"/>
            <a:ext cx="7010400" cy="1828800"/>
          </a:xfrm>
          <a:prstGeom prst="wedgeRoundRectCallout">
            <a:avLst>
              <a:gd name="adj1" fmla="val -28005"/>
              <a:gd name="adj2" fmla="val 6429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800" dirty="0" smtClean="0"/>
              <a:t>【</a:t>
            </a:r>
            <a:r>
              <a:rPr kumimoji="1" lang="ja-JP" altLang="en-US" sz="2800" dirty="0" smtClean="0"/>
              <a:t>衝動コントロール</a:t>
            </a:r>
            <a:r>
              <a:rPr kumimoji="1" lang="en-US" altLang="ja-JP" sz="2800" dirty="0" smtClean="0"/>
              <a:t>】【</a:t>
            </a:r>
            <a:r>
              <a:rPr kumimoji="1" lang="ja-JP" altLang="en-US" sz="2800" dirty="0" smtClean="0"/>
              <a:t>非社会性</a:t>
            </a:r>
            <a:r>
              <a:rPr kumimoji="1" lang="en-US" altLang="ja-JP" sz="2800" dirty="0" smtClean="0"/>
              <a:t>】【</a:t>
            </a:r>
            <a:r>
              <a:rPr kumimoji="1" lang="ja-JP" altLang="en-US" sz="2800" dirty="0" smtClean="0"/>
              <a:t>ストレス</a:t>
            </a:r>
            <a:r>
              <a:rPr kumimoji="1" lang="en-US" altLang="ja-JP" sz="2800" dirty="0" smtClean="0"/>
              <a:t>】</a:t>
            </a:r>
          </a:p>
          <a:p>
            <a:r>
              <a:rPr kumimoji="1" lang="en-US" altLang="ja-JP" sz="2800" dirty="0" smtClean="0"/>
              <a:t>【</a:t>
            </a:r>
            <a:r>
              <a:rPr kumimoji="1" lang="ja-JP" altLang="en-US" sz="2800" dirty="0" smtClean="0"/>
              <a:t>治療効果</a:t>
            </a:r>
            <a:r>
              <a:rPr kumimoji="1" lang="en-US" altLang="ja-JP" sz="2800" dirty="0" smtClean="0"/>
              <a:t>】</a:t>
            </a:r>
            <a:r>
              <a:rPr lang="en-US" altLang="ja-JP" sz="2800" dirty="0" smtClean="0"/>
              <a:t>17</a:t>
            </a:r>
            <a:r>
              <a:rPr lang="ja-JP" altLang="en-US" sz="2800" dirty="0" smtClean="0"/>
              <a:t>項目合計点は</a:t>
            </a:r>
            <a:endParaRPr kumimoji="1" lang="en-US" altLang="ja-JP" sz="2800" dirty="0" smtClean="0"/>
          </a:p>
          <a:p>
            <a:r>
              <a:rPr lang="ja-JP" altLang="en-US" sz="2800" dirty="0" smtClean="0"/>
              <a:t>退院後の問題行動と退院後の暴力を予測</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pPr algn="l"/>
            <a:r>
              <a:rPr lang="ja-JP" altLang="ja-JP" sz="2400" dirty="0" smtClean="0"/>
              <a:t>退院申請時共通評価項目による退院後の問題行動の予測</a:t>
            </a:r>
            <a:r>
              <a:rPr lang="ja-JP" altLang="en-US" sz="2400" dirty="0" smtClean="0"/>
              <a:t>（研究</a:t>
            </a:r>
            <a:r>
              <a:rPr lang="en-US" altLang="ja-JP" sz="2400" dirty="0" smtClean="0"/>
              <a:t>17</a:t>
            </a:r>
            <a:r>
              <a:rPr lang="ja-JP" altLang="en-US" sz="2400" dirty="0" smtClean="0"/>
              <a:t>）</a:t>
            </a:r>
            <a:r>
              <a:rPr lang="en-US" altLang="ja-JP" sz="2400" dirty="0" smtClean="0"/>
              <a:t/>
            </a:r>
            <a:br>
              <a:rPr lang="en-US" altLang="ja-JP" sz="2400" dirty="0" smtClean="0"/>
            </a:br>
            <a:r>
              <a:rPr lang="ja-JP" altLang="ja-JP" sz="2400" dirty="0" smtClean="0"/>
              <a:t>退院後の暴力の予測</a:t>
            </a:r>
            <a:r>
              <a:rPr lang="ja-JP" altLang="en-US" sz="2400" dirty="0" smtClean="0"/>
              <a:t>（研究</a:t>
            </a:r>
            <a:r>
              <a:rPr lang="en-US" altLang="ja-JP" sz="2400" dirty="0" smtClean="0"/>
              <a:t>19</a:t>
            </a:r>
            <a:r>
              <a:rPr lang="ja-JP" altLang="en-US" sz="2400" dirty="0" smtClean="0"/>
              <a:t>）</a:t>
            </a:r>
            <a:r>
              <a:rPr lang="en-US" altLang="ja-JP" sz="2400" dirty="0" smtClean="0"/>
              <a:t/>
            </a:r>
            <a:br>
              <a:rPr lang="en-US" altLang="ja-JP" sz="2400" dirty="0" smtClean="0"/>
            </a:br>
            <a:r>
              <a:rPr lang="ja-JP" altLang="en-US" sz="2400" dirty="0" smtClean="0"/>
              <a:t>退院後の自傷・自殺企図の予測（研究</a:t>
            </a:r>
            <a:r>
              <a:rPr lang="en-US" altLang="ja-JP" sz="2400" dirty="0" smtClean="0"/>
              <a:t>18</a:t>
            </a:r>
            <a:r>
              <a:rPr lang="ja-JP" altLang="en-US" sz="2400" dirty="0" smtClean="0"/>
              <a:t>）</a:t>
            </a:r>
            <a:endParaRPr kumimoji="1" lang="ja-JP" altLang="en-US" sz="2400" dirty="0"/>
          </a:p>
        </p:txBody>
      </p:sp>
      <p:pic>
        <p:nvPicPr>
          <p:cNvPr id="3" name="Picture 3"/>
          <p:cNvPicPr>
            <a:picLocks noChangeAspect="1" noChangeArrowheads="1"/>
          </p:cNvPicPr>
          <p:nvPr/>
        </p:nvPicPr>
        <p:blipFill>
          <a:blip r:embed="rId2" cstate="print"/>
          <a:srcRect/>
          <a:stretch>
            <a:fillRect/>
          </a:stretch>
        </p:blipFill>
        <p:spPr bwMode="auto">
          <a:xfrm>
            <a:off x="211998" y="990599"/>
            <a:ext cx="8932002" cy="5867401"/>
          </a:xfrm>
          <a:prstGeom prst="rect">
            <a:avLst/>
          </a:prstGeom>
          <a:noFill/>
          <a:ln w="9525">
            <a:noFill/>
            <a:miter lim="800000"/>
            <a:headEnd/>
            <a:tailEnd/>
          </a:ln>
          <a:effectLst/>
        </p:spPr>
      </p:pic>
      <p:sp>
        <p:nvSpPr>
          <p:cNvPr id="6" name="角丸四角形吹き出し 5"/>
          <p:cNvSpPr/>
          <p:nvPr/>
        </p:nvSpPr>
        <p:spPr>
          <a:xfrm>
            <a:off x="304800" y="1447800"/>
            <a:ext cx="4191000" cy="990600"/>
          </a:xfrm>
          <a:prstGeom prst="wedgeRoundRectCallout">
            <a:avLst>
              <a:gd name="adj1" fmla="val -29291"/>
              <a:gd name="adj2" fmla="val 23782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t>【</a:t>
            </a:r>
            <a:r>
              <a:rPr kumimoji="1" lang="ja-JP" altLang="en-US" sz="2800" dirty="0" smtClean="0"/>
              <a:t>個人的支援</a:t>
            </a:r>
            <a:r>
              <a:rPr kumimoji="1" lang="en-US" altLang="ja-JP" sz="2800" dirty="0" smtClean="0"/>
              <a:t>】</a:t>
            </a:r>
            <a:r>
              <a:rPr kumimoji="1" lang="ja-JP" altLang="en-US" sz="2800" dirty="0" smtClean="0"/>
              <a:t>は</a:t>
            </a:r>
            <a:r>
              <a:rPr kumimoji="1" lang="en-US" altLang="ja-JP" sz="2800" dirty="0" smtClean="0"/>
              <a:t/>
            </a:r>
            <a:br>
              <a:rPr kumimoji="1" lang="en-US" altLang="ja-JP" sz="2800" dirty="0" smtClean="0"/>
            </a:br>
            <a:r>
              <a:rPr kumimoji="1" lang="ja-JP" altLang="en-US" sz="2800" dirty="0" smtClean="0"/>
              <a:t>退院後の問題行動を予測</a:t>
            </a:r>
            <a:endParaRPr kumimoji="1" lang="ja-JP" altLang="en-US" sz="2800" dirty="0"/>
          </a:p>
        </p:txBody>
      </p:sp>
      <p:sp>
        <p:nvSpPr>
          <p:cNvPr id="7" name="角丸四角形吹き出し 6"/>
          <p:cNvSpPr/>
          <p:nvPr/>
        </p:nvSpPr>
        <p:spPr>
          <a:xfrm>
            <a:off x="3886200" y="2514600"/>
            <a:ext cx="5257800" cy="1828800"/>
          </a:xfrm>
          <a:prstGeom prst="wedgeRoundRectCallout">
            <a:avLst>
              <a:gd name="adj1" fmla="val -44687"/>
              <a:gd name="adj2" fmla="val 87885"/>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t>【</a:t>
            </a:r>
            <a:r>
              <a:rPr kumimoji="1" lang="ja-JP" altLang="en-US" sz="2800" dirty="0" smtClean="0"/>
              <a:t>物質乱用</a:t>
            </a:r>
            <a:r>
              <a:rPr kumimoji="1" lang="en-US" altLang="ja-JP" sz="2800" dirty="0" smtClean="0"/>
              <a:t>】</a:t>
            </a:r>
            <a:r>
              <a:rPr kumimoji="1" lang="ja-JP" altLang="en-US" sz="2800" dirty="0" smtClean="0"/>
              <a:t>は</a:t>
            </a:r>
            <a:r>
              <a:rPr kumimoji="1" lang="en-US" altLang="ja-JP" sz="2800" dirty="0" smtClean="0"/>
              <a:t/>
            </a:r>
            <a:br>
              <a:rPr kumimoji="1" lang="en-US" altLang="ja-JP" sz="2800" dirty="0" smtClean="0"/>
            </a:br>
            <a:r>
              <a:rPr lang="ja-JP" altLang="en-US" sz="2800" dirty="0" smtClean="0"/>
              <a:t>退院後の問題行動を予測</a:t>
            </a:r>
            <a:endParaRPr lang="en-US" altLang="ja-JP" sz="2800" dirty="0" smtClean="0"/>
          </a:p>
          <a:p>
            <a:pPr algn="ctr"/>
            <a:r>
              <a:rPr kumimoji="1" lang="ja-JP" altLang="en-US" sz="2800" dirty="0" smtClean="0"/>
              <a:t>（「退院後の問題行動」に</a:t>
            </a:r>
            <a:r>
              <a:rPr lang="en-US" altLang="ja-JP" sz="2800" dirty="0" smtClean="0"/>
              <a:t>Al</a:t>
            </a:r>
            <a:r>
              <a:rPr lang="ja-JP" altLang="ja-JP" sz="2800" dirty="0" smtClean="0"/>
              <a:t>・物質関連問題</a:t>
            </a:r>
            <a:r>
              <a:rPr lang="ja-JP" altLang="en-US" sz="2800" dirty="0" smtClean="0"/>
              <a:t>を含むから）</a:t>
            </a:r>
            <a:endParaRPr kumimoji="1"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38400"/>
            <a:ext cx="8458200" cy="1143000"/>
          </a:xfrm>
        </p:spPr>
        <p:txBody>
          <a:bodyPr/>
          <a:lstStyle/>
          <a:p>
            <a:r>
              <a:rPr lang="ja-JP" altLang="ja-JP" dirty="0" smtClean="0"/>
              <a:t>次世代の医療観察法　</a:t>
            </a:r>
            <a:r>
              <a:rPr lang="ja-JP" altLang="ja-JP" dirty="0" smtClean="0">
                <a:solidFill>
                  <a:srgbClr val="FF0000"/>
                </a:solidFill>
              </a:rPr>
              <a:t>評価と改革</a:t>
            </a:r>
            <a:endParaRPr kumimoji="1" lang="ja-JP" altLang="en-US" dirty="0">
              <a:solidFill>
                <a:srgbClr val="FF0000"/>
              </a:solidFill>
            </a:endParaRPr>
          </a:p>
        </p:txBody>
      </p:sp>
      <p:sp>
        <p:nvSpPr>
          <p:cNvPr id="4" name="タイトル 1"/>
          <p:cNvSpPr txBox="1">
            <a:spLocks/>
          </p:cNvSpPr>
          <p:nvPr/>
        </p:nvSpPr>
        <p:spPr bwMode="auto">
          <a:xfrm>
            <a:off x="457200" y="9906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3600" kern="0" dirty="0" smtClean="0">
                <a:solidFill>
                  <a:schemeClr val="tx2"/>
                </a:solidFill>
                <a:latin typeface="+mj-lt"/>
                <a:ea typeface="+mj-ea"/>
                <a:cs typeface="+mj-cs"/>
              </a:rPr>
              <a:t>本学会のシンポジウムのテーマ</a:t>
            </a:r>
            <a:endParaRPr kumimoji="1" lang="ja-JP" alt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5" name="角丸四角形吹き出し 4"/>
          <p:cNvSpPr/>
          <p:nvPr/>
        </p:nvSpPr>
        <p:spPr>
          <a:xfrm>
            <a:off x="0" y="4038600"/>
            <a:ext cx="8915400" cy="2133600"/>
          </a:xfrm>
          <a:prstGeom prst="wedgeRoundRectCallout">
            <a:avLst>
              <a:gd name="adj1" fmla="val 29671"/>
              <a:gd name="adj2" fmla="val -79285"/>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何をもって医療観察法制度・医療を評価するか？</a:t>
            </a:r>
            <a:endParaRPr kumimoji="1" lang="en-US" altLang="ja-JP" sz="3200" dirty="0" smtClean="0"/>
          </a:p>
          <a:p>
            <a:pPr algn="ctr"/>
            <a:r>
              <a:rPr lang="ja-JP" altLang="en-US" sz="3200" dirty="0" smtClean="0"/>
              <a:t>改革は何を基準・目的とするか？</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914400"/>
          </a:xfrm>
        </p:spPr>
        <p:txBody>
          <a:bodyPr/>
          <a:lstStyle/>
          <a:p>
            <a:pPr algn="l"/>
            <a:r>
              <a:rPr lang="ja-JP" altLang="ja-JP" sz="2400" dirty="0" smtClean="0"/>
              <a:t>退院申請時共通評価項目による退院後の問題行動の予測</a:t>
            </a:r>
            <a:r>
              <a:rPr lang="ja-JP" altLang="en-US" sz="2400" dirty="0" smtClean="0"/>
              <a:t>（研究</a:t>
            </a:r>
            <a:r>
              <a:rPr lang="en-US" altLang="ja-JP" sz="2400" dirty="0" smtClean="0"/>
              <a:t>17</a:t>
            </a:r>
            <a:r>
              <a:rPr lang="ja-JP" altLang="en-US" sz="2400" dirty="0" smtClean="0"/>
              <a:t>）</a:t>
            </a:r>
            <a:r>
              <a:rPr lang="en-US" altLang="ja-JP" sz="2400" dirty="0" smtClean="0"/>
              <a:t/>
            </a:r>
            <a:br>
              <a:rPr lang="en-US" altLang="ja-JP" sz="2400" dirty="0" smtClean="0"/>
            </a:br>
            <a:r>
              <a:rPr lang="ja-JP" altLang="ja-JP" sz="2400" dirty="0" smtClean="0"/>
              <a:t>退院後の暴力の予測</a:t>
            </a:r>
            <a:r>
              <a:rPr lang="ja-JP" altLang="en-US" sz="2400" dirty="0" smtClean="0"/>
              <a:t>（研究</a:t>
            </a:r>
            <a:r>
              <a:rPr lang="en-US" altLang="ja-JP" sz="2400" dirty="0" smtClean="0"/>
              <a:t>19</a:t>
            </a:r>
            <a:r>
              <a:rPr lang="ja-JP" altLang="en-US" sz="2400" dirty="0" smtClean="0"/>
              <a:t>）</a:t>
            </a:r>
            <a:r>
              <a:rPr lang="en-US" altLang="ja-JP" sz="2400" dirty="0" smtClean="0"/>
              <a:t/>
            </a:r>
            <a:br>
              <a:rPr lang="en-US" altLang="ja-JP" sz="2400" dirty="0" smtClean="0"/>
            </a:br>
            <a:r>
              <a:rPr lang="ja-JP" altLang="en-US" sz="2400" dirty="0" smtClean="0"/>
              <a:t>退院後の自傷・自殺企図の予測（研究</a:t>
            </a:r>
            <a:r>
              <a:rPr lang="en-US" altLang="ja-JP" sz="2400" dirty="0" smtClean="0"/>
              <a:t>18</a:t>
            </a:r>
            <a:r>
              <a:rPr lang="ja-JP" altLang="en-US" sz="2400" dirty="0" smtClean="0"/>
              <a:t>）</a:t>
            </a:r>
            <a:endParaRPr kumimoji="1" lang="ja-JP" altLang="en-US" sz="2400" dirty="0"/>
          </a:p>
        </p:txBody>
      </p:sp>
      <p:pic>
        <p:nvPicPr>
          <p:cNvPr id="3" name="Picture 3"/>
          <p:cNvPicPr>
            <a:picLocks noChangeAspect="1" noChangeArrowheads="1"/>
          </p:cNvPicPr>
          <p:nvPr/>
        </p:nvPicPr>
        <p:blipFill>
          <a:blip r:embed="rId2" cstate="print"/>
          <a:srcRect/>
          <a:stretch>
            <a:fillRect/>
          </a:stretch>
        </p:blipFill>
        <p:spPr bwMode="auto">
          <a:xfrm>
            <a:off x="211998" y="990599"/>
            <a:ext cx="8932002" cy="5867401"/>
          </a:xfrm>
          <a:prstGeom prst="rect">
            <a:avLst/>
          </a:prstGeom>
          <a:noFill/>
          <a:ln w="9525">
            <a:noFill/>
            <a:miter lim="800000"/>
            <a:headEnd/>
            <a:tailEnd/>
          </a:ln>
          <a:effectLst/>
        </p:spPr>
      </p:pic>
      <p:sp>
        <p:nvSpPr>
          <p:cNvPr id="7" name="角丸四角形吹き出し 6"/>
          <p:cNvSpPr/>
          <p:nvPr/>
        </p:nvSpPr>
        <p:spPr>
          <a:xfrm>
            <a:off x="228600" y="838200"/>
            <a:ext cx="4953000" cy="1371600"/>
          </a:xfrm>
          <a:prstGeom prst="wedgeRoundRectCallout">
            <a:avLst>
              <a:gd name="adj1" fmla="val 58764"/>
              <a:gd name="adj2" fmla="val 7762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退院後の自傷・自殺企図はどの中項目も予測しない（</a:t>
            </a:r>
            <a:r>
              <a:rPr lang="en-US" altLang="ja-JP" sz="2800" dirty="0" smtClean="0"/>
              <a:t>N</a:t>
            </a:r>
            <a:r>
              <a:rPr lang="ja-JP" altLang="en-US" sz="2800" dirty="0" smtClean="0"/>
              <a:t>が少ないせいか？）</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4" name="角丸四角形 3"/>
          <p:cNvSpPr/>
          <p:nvPr/>
        </p:nvSpPr>
        <p:spPr>
          <a:xfrm>
            <a:off x="0" y="533400"/>
            <a:ext cx="9144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院内暴力・院内自殺企図の予測</a:t>
            </a:r>
            <a:endParaRPr kumimoji="1" lang="en-US" altLang="ja-JP" sz="3200" dirty="0" smtClean="0"/>
          </a:p>
          <a:p>
            <a:r>
              <a:rPr lang="ja-JP" altLang="en-US" sz="2800" dirty="0" smtClean="0"/>
              <a:t>①入院時初回評価⇒院内暴力の予測</a:t>
            </a:r>
            <a:endParaRPr lang="en-US" altLang="ja-JP" sz="2800" dirty="0" smtClean="0"/>
          </a:p>
          <a:p>
            <a:r>
              <a:rPr kumimoji="1" lang="en-US" altLang="ja-JP" sz="2800" dirty="0" smtClean="0"/>
              <a:t>N=89</a:t>
            </a:r>
            <a:r>
              <a:rPr kumimoji="1" lang="ja-JP" altLang="en-US" sz="2800" dirty="0" smtClean="0"/>
              <a:t>／</a:t>
            </a:r>
            <a:r>
              <a:rPr kumimoji="1" lang="en-US" altLang="ja-JP" sz="2800" dirty="0" smtClean="0"/>
              <a:t>572</a:t>
            </a:r>
          </a:p>
          <a:p>
            <a:r>
              <a:rPr lang="ja-JP" altLang="en-US" sz="2800" dirty="0" smtClean="0"/>
              <a:t>②初回入院継続時評価⇒入院</a:t>
            </a:r>
            <a:r>
              <a:rPr lang="en-US" altLang="ja-JP" sz="2800" dirty="0" smtClean="0"/>
              <a:t>6</a:t>
            </a:r>
            <a:r>
              <a:rPr lang="ja-JP" altLang="en-US" sz="2800" dirty="0" smtClean="0"/>
              <a:t>ヶ月以降の院内暴力の予測</a:t>
            </a:r>
            <a:r>
              <a:rPr lang="en-US" altLang="ja-JP" sz="2800" dirty="0" smtClean="0"/>
              <a:t/>
            </a:r>
            <a:br>
              <a:rPr lang="en-US" altLang="ja-JP" sz="2800" dirty="0" smtClean="0"/>
            </a:br>
            <a:r>
              <a:rPr lang="en-US" altLang="ja-JP" sz="2800" dirty="0" smtClean="0"/>
              <a:t>N=47</a:t>
            </a:r>
            <a:r>
              <a:rPr lang="ja-JP" altLang="en-US" sz="2800" dirty="0" smtClean="0"/>
              <a:t>／</a:t>
            </a:r>
            <a:r>
              <a:rPr lang="en-US" altLang="ja-JP" sz="2800" dirty="0" smtClean="0"/>
              <a:t>514</a:t>
            </a:r>
            <a:endParaRPr kumimoji="1" lang="en-US" altLang="ja-JP" sz="2800" dirty="0" smtClean="0"/>
          </a:p>
          <a:p>
            <a:r>
              <a:rPr lang="ja-JP" altLang="en-US" sz="2800" dirty="0" smtClean="0"/>
              <a:t>③入院時初回評価⇒院内自殺企図の予測</a:t>
            </a:r>
            <a:endParaRPr lang="en-US" altLang="ja-JP" sz="2800" dirty="0" smtClean="0"/>
          </a:p>
          <a:p>
            <a:r>
              <a:rPr lang="en-US" altLang="ja-JP" sz="2800" dirty="0" smtClean="0"/>
              <a:t>N=41</a:t>
            </a:r>
            <a:r>
              <a:rPr lang="ja-JP" altLang="en-US" sz="2800" dirty="0" smtClean="0"/>
              <a:t>／</a:t>
            </a:r>
            <a:r>
              <a:rPr lang="en-US" altLang="ja-JP" sz="2800" dirty="0" smtClean="0"/>
              <a:t>552</a:t>
            </a:r>
          </a:p>
          <a:p>
            <a:r>
              <a:rPr lang="ja-JP" altLang="en-US" sz="2800" dirty="0" smtClean="0"/>
              <a:t>④初回入院継続時評価⇒</a:t>
            </a:r>
            <a:r>
              <a:rPr lang="en-US" altLang="ja-JP" sz="2800" dirty="0" smtClean="0"/>
              <a:t>6</a:t>
            </a:r>
            <a:r>
              <a:rPr lang="ja-JP" altLang="en-US" sz="2800" dirty="0" smtClean="0"/>
              <a:t>ヶ月以降の院内自殺企図の予測</a:t>
            </a:r>
            <a:endParaRPr lang="en-US" altLang="ja-JP" sz="2800" dirty="0" smtClean="0"/>
          </a:p>
          <a:p>
            <a:r>
              <a:rPr lang="en-US" altLang="ja-JP" sz="2800" dirty="0" smtClean="0"/>
              <a:t>N=20</a:t>
            </a:r>
            <a:r>
              <a:rPr lang="ja-JP" altLang="en-US" sz="2800" dirty="0" smtClean="0"/>
              <a:t>／</a:t>
            </a:r>
            <a:r>
              <a:rPr lang="en-US" altLang="ja-JP" sz="2800" dirty="0" smtClean="0"/>
              <a:t>512</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4" name="角丸四角形 3"/>
          <p:cNvSpPr/>
          <p:nvPr/>
        </p:nvSpPr>
        <p:spPr>
          <a:xfrm>
            <a:off x="0" y="533400"/>
            <a:ext cx="9144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院内暴力・院内自殺企図の予測</a:t>
            </a:r>
            <a:endParaRPr kumimoji="1" lang="en-US" altLang="ja-JP" sz="3200" dirty="0" smtClean="0"/>
          </a:p>
          <a:p>
            <a:r>
              <a:rPr lang="ja-JP" altLang="en-US" sz="2800" dirty="0" smtClean="0"/>
              <a:t>①入院時初回評価⇒院内暴力の予測</a:t>
            </a:r>
            <a:endParaRPr lang="en-US" altLang="ja-JP" sz="2800" dirty="0" smtClean="0"/>
          </a:p>
          <a:p>
            <a:r>
              <a:rPr kumimoji="1" lang="en-US" altLang="ja-JP" sz="2800" dirty="0" smtClean="0"/>
              <a:t>N=89</a:t>
            </a:r>
            <a:r>
              <a:rPr kumimoji="1" lang="ja-JP" altLang="en-US" sz="2800" dirty="0" smtClean="0"/>
              <a:t>／</a:t>
            </a:r>
            <a:r>
              <a:rPr kumimoji="1" lang="en-US" altLang="ja-JP" sz="2800" dirty="0" smtClean="0"/>
              <a:t>572</a:t>
            </a:r>
          </a:p>
          <a:p>
            <a:r>
              <a:rPr lang="ja-JP" altLang="en-US" sz="2800" dirty="0" smtClean="0"/>
              <a:t>②初回入院継続時評価⇒入院</a:t>
            </a:r>
            <a:r>
              <a:rPr lang="en-US" altLang="ja-JP" sz="2800" dirty="0" smtClean="0"/>
              <a:t>6</a:t>
            </a:r>
            <a:r>
              <a:rPr lang="ja-JP" altLang="en-US" sz="2800" dirty="0" smtClean="0"/>
              <a:t>ヶ月以降の院内暴力の予測</a:t>
            </a:r>
            <a:r>
              <a:rPr lang="en-US" altLang="ja-JP" sz="2800" dirty="0" smtClean="0"/>
              <a:t/>
            </a:r>
            <a:br>
              <a:rPr lang="en-US" altLang="ja-JP" sz="2800" dirty="0" smtClean="0"/>
            </a:br>
            <a:r>
              <a:rPr lang="en-US" altLang="ja-JP" sz="2800" dirty="0" smtClean="0"/>
              <a:t>N=47</a:t>
            </a:r>
            <a:r>
              <a:rPr lang="ja-JP" altLang="en-US" sz="2800" dirty="0" smtClean="0"/>
              <a:t>／</a:t>
            </a:r>
            <a:r>
              <a:rPr lang="en-US" altLang="ja-JP" sz="2800" dirty="0" smtClean="0"/>
              <a:t>514</a:t>
            </a:r>
            <a:endParaRPr kumimoji="1" lang="en-US" altLang="ja-JP" sz="2800" dirty="0" smtClean="0"/>
          </a:p>
          <a:p>
            <a:r>
              <a:rPr lang="ja-JP" altLang="en-US" sz="2800" dirty="0" smtClean="0"/>
              <a:t>③入院時初回評価⇒院内自殺企図の予測</a:t>
            </a:r>
            <a:endParaRPr lang="en-US" altLang="ja-JP" sz="2800" dirty="0" smtClean="0"/>
          </a:p>
          <a:p>
            <a:r>
              <a:rPr lang="en-US" altLang="ja-JP" sz="2800" dirty="0" smtClean="0"/>
              <a:t>N=41</a:t>
            </a:r>
            <a:r>
              <a:rPr lang="ja-JP" altLang="en-US" sz="2800" dirty="0" smtClean="0"/>
              <a:t>／</a:t>
            </a:r>
            <a:r>
              <a:rPr lang="en-US" altLang="ja-JP" sz="2800" dirty="0" smtClean="0"/>
              <a:t>552</a:t>
            </a:r>
          </a:p>
          <a:p>
            <a:r>
              <a:rPr lang="ja-JP" altLang="en-US" sz="2800" dirty="0" smtClean="0"/>
              <a:t>④初回入院継続時評価⇒</a:t>
            </a:r>
            <a:r>
              <a:rPr lang="en-US" altLang="ja-JP" sz="2800" dirty="0" smtClean="0"/>
              <a:t>6</a:t>
            </a:r>
            <a:r>
              <a:rPr lang="ja-JP" altLang="en-US" sz="2800" dirty="0" smtClean="0"/>
              <a:t>ヶ月以降の院内自殺企図の予測</a:t>
            </a:r>
            <a:endParaRPr lang="en-US" altLang="ja-JP" sz="2800" dirty="0" smtClean="0"/>
          </a:p>
          <a:p>
            <a:r>
              <a:rPr lang="en-US" altLang="ja-JP" sz="2800" dirty="0" smtClean="0"/>
              <a:t>N=20</a:t>
            </a:r>
            <a:r>
              <a:rPr lang="ja-JP" altLang="en-US" sz="2800" dirty="0" smtClean="0"/>
              <a:t>／</a:t>
            </a:r>
            <a:r>
              <a:rPr lang="en-US" altLang="ja-JP" sz="2800" dirty="0" smtClean="0"/>
              <a:t>512</a:t>
            </a:r>
          </a:p>
        </p:txBody>
      </p:sp>
      <p:sp>
        <p:nvSpPr>
          <p:cNvPr id="5" name="正方形/長方形 4"/>
          <p:cNvSpPr/>
          <p:nvPr/>
        </p:nvSpPr>
        <p:spPr>
          <a:xfrm>
            <a:off x="0" y="39624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457200" y="54102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5047" y="57150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9" name="テキスト ボックス 8"/>
          <p:cNvSpPr txBox="1"/>
          <p:nvPr/>
        </p:nvSpPr>
        <p:spPr>
          <a:xfrm>
            <a:off x="8153400" y="57150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1" name="四角形吹き出し 10"/>
          <p:cNvSpPr/>
          <p:nvPr/>
        </p:nvSpPr>
        <p:spPr>
          <a:xfrm>
            <a:off x="2286000" y="5867400"/>
            <a:ext cx="1828800" cy="990600"/>
          </a:xfrm>
          <a:prstGeom prst="wedgeRectCallout">
            <a:avLst>
              <a:gd name="adj1" fmla="val -33690"/>
              <a:gd name="adj2" fmla="val -820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cxnSp>
        <p:nvCxnSpPr>
          <p:cNvPr id="13" name="直線矢印コネクタ 12"/>
          <p:cNvCxnSpPr/>
          <p:nvPr/>
        </p:nvCxnSpPr>
        <p:spPr>
          <a:xfrm>
            <a:off x="533400" y="47244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0" y="3962400"/>
            <a:ext cx="990600" cy="584775"/>
          </a:xfrm>
          <a:prstGeom prst="rect">
            <a:avLst/>
          </a:prstGeom>
          <a:noFill/>
        </p:spPr>
        <p:txBody>
          <a:bodyPr wrap="square" rtlCol="0">
            <a:spAutoFit/>
          </a:bodyPr>
          <a:lstStyle/>
          <a:p>
            <a:r>
              <a:rPr kumimoji="1" lang="ja-JP" altLang="en-US" sz="3200" dirty="0" smtClean="0"/>
              <a:t>①</a:t>
            </a:r>
            <a:endParaRPr kumimoji="1" lang="ja-JP" altLang="en-US" dirty="0"/>
          </a:p>
        </p:txBody>
      </p:sp>
      <p:sp>
        <p:nvSpPr>
          <p:cNvPr id="15" name="テキスト ボックス 14"/>
          <p:cNvSpPr txBox="1"/>
          <p:nvPr/>
        </p:nvSpPr>
        <p:spPr>
          <a:xfrm>
            <a:off x="685800" y="44196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8" name="円弧 17"/>
          <p:cNvSpPr/>
          <p:nvPr/>
        </p:nvSpPr>
        <p:spPr>
          <a:xfrm>
            <a:off x="609600" y="4876800"/>
            <a:ext cx="7620000" cy="9144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810000" y="4267200"/>
            <a:ext cx="1752600" cy="523220"/>
          </a:xfrm>
          <a:prstGeom prst="rect">
            <a:avLst/>
          </a:prstGeom>
          <a:noFill/>
        </p:spPr>
        <p:txBody>
          <a:bodyPr wrap="square" rtlCol="0">
            <a:spAutoFit/>
          </a:bodyPr>
          <a:lstStyle/>
          <a:p>
            <a:r>
              <a:rPr kumimoji="1" lang="ja-JP" altLang="en-US" sz="2800" dirty="0" smtClean="0"/>
              <a:t>予測期間</a:t>
            </a:r>
            <a:endParaRPr kumimoji="1" lang="ja-JP" alt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4" name="角丸四角形 3"/>
          <p:cNvSpPr/>
          <p:nvPr/>
        </p:nvSpPr>
        <p:spPr>
          <a:xfrm>
            <a:off x="0" y="533400"/>
            <a:ext cx="9144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院内暴力・院内自殺企図の予測</a:t>
            </a:r>
            <a:endParaRPr kumimoji="1" lang="en-US" altLang="ja-JP" sz="3200" dirty="0" smtClean="0"/>
          </a:p>
          <a:p>
            <a:r>
              <a:rPr lang="ja-JP" altLang="en-US" sz="2800" dirty="0" smtClean="0"/>
              <a:t>①入院時初回評価⇒院内暴力の予測</a:t>
            </a:r>
            <a:endParaRPr lang="en-US" altLang="ja-JP" sz="2800" dirty="0" smtClean="0"/>
          </a:p>
          <a:p>
            <a:r>
              <a:rPr kumimoji="1" lang="en-US" altLang="ja-JP" sz="2800" dirty="0" smtClean="0"/>
              <a:t>N=89</a:t>
            </a:r>
            <a:r>
              <a:rPr kumimoji="1" lang="ja-JP" altLang="en-US" sz="2800" dirty="0" smtClean="0"/>
              <a:t>／</a:t>
            </a:r>
            <a:r>
              <a:rPr kumimoji="1" lang="en-US" altLang="ja-JP" sz="2800" dirty="0" smtClean="0"/>
              <a:t>572</a:t>
            </a:r>
          </a:p>
          <a:p>
            <a:r>
              <a:rPr lang="ja-JP" altLang="en-US" sz="2800" dirty="0" smtClean="0"/>
              <a:t>②初回入院継続時評価⇒入院</a:t>
            </a:r>
            <a:r>
              <a:rPr lang="en-US" altLang="ja-JP" sz="2800" dirty="0" smtClean="0"/>
              <a:t>6</a:t>
            </a:r>
            <a:r>
              <a:rPr lang="ja-JP" altLang="en-US" sz="2800" dirty="0" smtClean="0"/>
              <a:t>ヶ月以降の院内暴力の予測</a:t>
            </a:r>
            <a:r>
              <a:rPr lang="en-US" altLang="ja-JP" sz="2800" dirty="0" smtClean="0"/>
              <a:t/>
            </a:r>
            <a:br>
              <a:rPr lang="en-US" altLang="ja-JP" sz="2800" dirty="0" smtClean="0"/>
            </a:br>
            <a:r>
              <a:rPr lang="en-US" altLang="ja-JP" sz="2800" dirty="0" smtClean="0"/>
              <a:t>N=47</a:t>
            </a:r>
            <a:r>
              <a:rPr lang="ja-JP" altLang="en-US" sz="2800" dirty="0" smtClean="0"/>
              <a:t>／</a:t>
            </a:r>
            <a:r>
              <a:rPr lang="en-US" altLang="ja-JP" sz="2800" dirty="0" smtClean="0"/>
              <a:t>514</a:t>
            </a:r>
            <a:endParaRPr kumimoji="1" lang="en-US" altLang="ja-JP" sz="2800" dirty="0" smtClean="0"/>
          </a:p>
          <a:p>
            <a:r>
              <a:rPr lang="ja-JP" altLang="en-US" sz="2800" dirty="0" smtClean="0"/>
              <a:t>③入院時初回評価⇒院内自殺企図の予測</a:t>
            </a:r>
            <a:endParaRPr lang="en-US" altLang="ja-JP" sz="2800" dirty="0" smtClean="0"/>
          </a:p>
          <a:p>
            <a:r>
              <a:rPr lang="en-US" altLang="ja-JP" sz="2800" dirty="0" smtClean="0"/>
              <a:t>N=41</a:t>
            </a:r>
            <a:r>
              <a:rPr lang="ja-JP" altLang="en-US" sz="2800" dirty="0" smtClean="0"/>
              <a:t>／</a:t>
            </a:r>
            <a:r>
              <a:rPr lang="en-US" altLang="ja-JP" sz="2800" dirty="0" smtClean="0"/>
              <a:t>552</a:t>
            </a:r>
          </a:p>
          <a:p>
            <a:r>
              <a:rPr lang="ja-JP" altLang="en-US" sz="2800" dirty="0" smtClean="0"/>
              <a:t>④初回入院継続時評価⇒</a:t>
            </a:r>
            <a:r>
              <a:rPr lang="en-US" altLang="ja-JP" sz="2800" dirty="0" smtClean="0"/>
              <a:t>6</a:t>
            </a:r>
            <a:r>
              <a:rPr lang="ja-JP" altLang="en-US" sz="2800" dirty="0" smtClean="0"/>
              <a:t>ヶ月以降の院内自殺企図の予測</a:t>
            </a:r>
            <a:endParaRPr lang="en-US" altLang="ja-JP" sz="2800" dirty="0" smtClean="0"/>
          </a:p>
          <a:p>
            <a:r>
              <a:rPr lang="en-US" altLang="ja-JP" sz="2800" dirty="0" smtClean="0"/>
              <a:t>N=20</a:t>
            </a:r>
            <a:r>
              <a:rPr lang="ja-JP" altLang="en-US" sz="2800" dirty="0" smtClean="0"/>
              <a:t>／</a:t>
            </a:r>
            <a:r>
              <a:rPr lang="en-US" altLang="ja-JP" sz="2800" dirty="0" smtClean="0"/>
              <a:t>512</a:t>
            </a:r>
          </a:p>
        </p:txBody>
      </p:sp>
      <p:sp>
        <p:nvSpPr>
          <p:cNvPr id="5" name="正方形/長方形 4"/>
          <p:cNvSpPr/>
          <p:nvPr/>
        </p:nvSpPr>
        <p:spPr>
          <a:xfrm>
            <a:off x="0" y="39624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a:off x="2590800" y="47244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0" y="3962400"/>
            <a:ext cx="990600" cy="584775"/>
          </a:xfrm>
          <a:prstGeom prst="rect">
            <a:avLst/>
          </a:prstGeom>
          <a:noFill/>
        </p:spPr>
        <p:txBody>
          <a:bodyPr wrap="square" rtlCol="0">
            <a:spAutoFit/>
          </a:bodyPr>
          <a:lstStyle/>
          <a:p>
            <a:r>
              <a:rPr kumimoji="1" lang="ja-JP" altLang="en-US" sz="3200" dirty="0" smtClean="0"/>
              <a:t>②</a:t>
            </a:r>
            <a:endParaRPr kumimoji="1" lang="ja-JP" altLang="en-US" sz="3200" dirty="0"/>
          </a:p>
        </p:txBody>
      </p:sp>
      <p:grpSp>
        <p:nvGrpSpPr>
          <p:cNvPr id="17" name="グループ化 16"/>
          <p:cNvGrpSpPr/>
          <p:nvPr/>
        </p:nvGrpSpPr>
        <p:grpSpPr>
          <a:xfrm>
            <a:off x="375047" y="4191000"/>
            <a:ext cx="8393906" cy="2667000"/>
            <a:chOff x="375047" y="4191000"/>
            <a:chExt cx="8393906" cy="2667000"/>
          </a:xfrm>
        </p:grpSpPr>
        <p:cxnSp>
          <p:nvCxnSpPr>
            <p:cNvPr id="7" name="直線矢印コネクタ 6"/>
            <p:cNvCxnSpPr/>
            <p:nvPr/>
          </p:nvCxnSpPr>
          <p:spPr>
            <a:xfrm flipV="1">
              <a:off x="457200" y="54102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5047" y="57150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9" name="テキスト ボックス 8"/>
            <p:cNvSpPr txBox="1"/>
            <p:nvPr/>
          </p:nvSpPr>
          <p:spPr>
            <a:xfrm>
              <a:off x="8153400" y="57150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1" name="四角形吹き出し 10"/>
            <p:cNvSpPr/>
            <p:nvPr/>
          </p:nvSpPr>
          <p:spPr>
            <a:xfrm>
              <a:off x="2286000" y="5867400"/>
              <a:ext cx="1828800" cy="990600"/>
            </a:xfrm>
            <a:prstGeom prst="wedgeRectCallout">
              <a:avLst>
                <a:gd name="adj1" fmla="val -33690"/>
                <a:gd name="adj2" fmla="val -820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sp>
          <p:nvSpPr>
            <p:cNvPr id="15" name="テキスト ボックス 14"/>
            <p:cNvSpPr txBox="1"/>
            <p:nvPr/>
          </p:nvSpPr>
          <p:spPr>
            <a:xfrm>
              <a:off x="1600200" y="41910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8" name="円弧 17"/>
            <p:cNvSpPr/>
            <p:nvPr/>
          </p:nvSpPr>
          <p:spPr>
            <a:xfrm>
              <a:off x="2819400" y="4876800"/>
              <a:ext cx="5410200" cy="8382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810000" y="4267200"/>
              <a:ext cx="1752600" cy="523220"/>
            </a:xfrm>
            <a:prstGeom prst="rect">
              <a:avLst/>
            </a:prstGeom>
            <a:noFill/>
          </p:spPr>
          <p:txBody>
            <a:bodyPr wrap="square" rtlCol="0">
              <a:spAutoFit/>
            </a:bodyPr>
            <a:lstStyle/>
            <a:p>
              <a:r>
                <a:rPr lang="ja-JP" altLang="en-US" sz="2800" dirty="0" smtClean="0"/>
                <a:t>予測</a:t>
              </a:r>
              <a:r>
                <a:rPr kumimoji="1" lang="ja-JP" altLang="en-US" sz="2800" dirty="0" smtClean="0"/>
                <a:t>期間</a:t>
              </a:r>
              <a:endParaRPr kumimoji="1" lang="ja-JP" altLang="en-US" sz="2800" dirty="0"/>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4" name="角丸四角形 3"/>
          <p:cNvSpPr/>
          <p:nvPr/>
        </p:nvSpPr>
        <p:spPr>
          <a:xfrm>
            <a:off x="0" y="533400"/>
            <a:ext cx="9144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院内暴力・院内自殺企図の予測</a:t>
            </a:r>
            <a:endParaRPr kumimoji="1" lang="en-US" altLang="ja-JP" sz="3200" dirty="0" smtClean="0"/>
          </a:p>
          <a:p>
            <a:r>
              <a:rPr lang="ja-JP" altLang="en-US" sz="2800" dirty="0" smtClean="0"/>
              <a:t>①入院時初回評価⇒院内暴力の予測</a:t>
            </a:r>
            <a:endParaRPr lang="en-US" altLang="ja-JP" sz="2800" dirty="0" smtClean="0"/>
          </a:p>
          <a:p>
            <a:r>
              <a:rPr kumimoji="1" lang="en-US" altLang="ja-JP" sz="2800" dirty="0" smtClean="0"/>
              <a:t>N=89</a:t>
            </a:r>
            <a:r>
              <a:rPr kumimoji="1" lang="ja-JP" altLang="en-US" sz="2800" dirty="0" smtClean="0"/>
              <a:t>／</a:t>
            </a:r>
            <a:r>
              <a:rPr kumimoji="1" lang="en-US" altLang="ja-JP" sz="2800" dirty="0" smtClean="0"/>
              <a:t>572</a:t>
            </a:r>
          </a:p>
          <a:p>
            <a:r>
              <a:rPr lang="ja-JP" altLang="en-US" sz="2800" dirty="0" smtClean="0"/>
              <a:t>②初回入院継続時評価⇒入院</a:t>
            </a:r>
            <a:r>
              <a:rPr lang="en-US" altLang="ja-JP" sz="2800" dirty="0" smtClean="0"/>
              <a:t>6</a:t>
            </a:r>
            <a:r>
              <a:rPr lang="ja-JP" altLang="en-US" sz="2800" dirty="0" smtClean="0"/>
              <a:t>ヶ月以降の院内暴力の予測</a:t>
            </a:r>
            <a:r>
              <a:rPr lang="en-US" altLang="ja-JP" sz="2800" dirty="0" smtClean="0"/>
              <a:t/>
            </a:r>
            <a:br>
              <a:rPr lang="en-US" altLang="ja-JP" sz="2800" dirty="0" smtClean="0"/>
            </a:br>
            <a:r>
              <a:rPr lang="en-US" altLang="ja-JP" sz="2800" dirty="0" smtClean="0"/>
              <a:t>N=47</a:t>
            </a:r>
            <a:r>
              <a:rPr lang="ja-JP" altLang="en-US" sz="2800" dirty="0" smtClean="0"/>
              <a:t>／</a:t>
            </a:r>
            <a:r>
              <a:rPr lang="en-US" altLang="ja-JP" sz="2800" dirty="0" smtClean="0"/>
              <a:t>514</a:t>
            </a:r>
            <a:endParaRPr kumimoji="1" lang="en-US" altLang="ja-JP" sz="2800" dirty="0" smtClean="0"/>
          </a:p>
          <a:p>
            <a:r>
              <a:rPr lang="ja-JP" altLang="en-US" sz="2800" dirty="0" smtClean="0"/>
              <a:t>③入院時初回評価⇒院内自殺企図の予測</a:t>
            </a:r>
            <a:endParaRPr lang="en-US" altLang="ja-JP" sz="2800" dirty="0" smtClean="0"/>
          </a:p>
          <a:p>
            <a:r>
              <a:rPr lang="en-US" altLang="ja-JP" sz="2800" dirty="0" smtClean="0"/>
              <a:t>N=41</a:t>
            </a:r>
            <a:r>
              <a:rPr lang="ja-JP" altLang="en-US" sz="2800" dirty="0" smtClean="0"/>
              <a:t>／</a:t>
            </a:r>
            <a:r>
              <a:rPr lang="en-US" altLang="ja-JP" sz="2800" dirty="0" smtClean="0"/>
              <a:t>552</a:t>
            </a:r>
          </a:p>
          <a:p>
            <a:r>
              <a:rPr lang="ja-JP" altLang="en-US" sz="2800" dirty="0" smtClean="0"/>
              <a:t>④初回入院継続時評価⇒</a:t>
            </a:r>
            <a:r>
              <a:rPr lang="en-US" altLang="ja-JP" sz="2800" dirty="0" smtClean="0"/>
              <a:t>6</a:t>
            </a:r>
            <a:r>
              <a:rPr lang="ja-JP" altLang="en-US" sz="2800" dirty="0" smtClean="0"/>
              <a:t>ヶ月以降の院内自殺企図の予測</a:t>
            </a:r>
            <a:endParaRPr lang="en-US" altLang="ja-JP" sz="2800" dirty="0" smtClean="0"/>
          </a:p>
          <a:p>
            <a:r>
              <a:rPr lang="en-US" altLang="ja-JP" sz="2800" dirty="0" smtClean="0"/>
              <a:t>N=20</a:t>
            </a:r>
            <a:r>
              <a:rPr lang="ja-JP" altLang="en-US" sz="2800" dirty="0" smtClean="0"/>
              <a:t>／</a:t>
            </a:r>
            <a:r>
              <a:rPr lang="en-US" altLang="ja-JP" sz="2800" dirty="0" smtClean="0"/>
              <a:t>512</a:t>
            </a:r>
          </a:p>
        </p:txBody>
      </p:sp>
      <p:sp>
        <p:nvSpPr>
          <p:cNvPr id="5" name="正方形/長方形 4"/>
          <p:cNvSpPr/>
          <p:nvPr/>
        </p:nvSpPr>
        <p:spPr>
          <a:xfrm>
            <a:off x="0" y="9906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533400" y="24384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5047" y="27432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9" name="テキスト ボックス 8"/>
          <p:cNvSpPr txBox="1"/>
          <p:nvPr/>
        </p:nvSpPr>
        <p:spPr>
          <a:xfrm>
            <a:off x="8153400" y="27432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1" name="四角形吹き出し 10"/>
          <p:cNvSpPr/>
          <p:nvPr/>
        </p:nvSpPr>
        <p:spPr>
          <a:xfrm>
            <a:off x="2286000" y="2895600"/>
            <a:ext cx="1828800" cy="990600"/>
          </a:xfrm>
          <a:prstGeom prst="wedgeRectCallout">
            <a:avLst>
              <a:gd name="adj1" fmla="val -33690"/>
              <a:gd name="adj2" fmla="val -820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cxnSp>
        <p:nvCxnSpPr>
          <p:cNvPr id="13" name="直線矢印コネクタ 12"/>
          <p:cNvCxnSpPr/>
          <p:nvPr/>
        </p:nvCxnSpPr>
        <p:spPr>
          <a:xfrm>
            <a:off x="533400" y="17526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0" y="990600"/>
            <a:ext cx="990600" cy="584775"/>
          </a:xfrm>
          <a:prstGeom prst="rect">
            <a:avLst/>
          </a:prstGeom>
          <a:noFill/>
        </p:spPr>
        <p:txBody>
          <a:bodyPr wrap="square" rtlCol="0">
            <a:spAutoFit/>
          </a:bodyPr>
          <a:lstStyle/>
          <a:p>
            <a:r>
              <a:rPr kumimoji="1" lang="ja-JP" altLang="en-US" sz="3200" dirty="0" smtClean="0"/>
              <a:t>③</a:t>
            </a:r>
            <a:endParaRPr kumimoji="1" lang="ja-JP" altLang="en-US" sz="3200" dirty="0"/>
          </a:p>
        </p:txBody>
      </p:sp>
      <p:sp>
        <p:nvSpPr>
          <p:cNvPr id="15" name="テキスト ボックス 14"/>
          <p:cNvSpPr txBox="1"/>
          <p:nvPr/>
        </p:nvSpPr>
        <p:spPr>
          <a:xfrm>
            <a:off x="457200" y="12954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8" name="円弧 17"/>
          <p:cNvSpPr/>
          <p:nvPr/>
        </p:nvSpPr>
        <p:spPr>
          <a:xfrm>
            <a:off x="609600" y="1905000"/>
            <a:ext cx="7620000" cy="9144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810000" y="1295400"/>
            <a:ext cx="1752600" cy="523220"/>
          </a:xfrm>
          <a:prstGeom prst="rect">
            <a:avLst/>
          </a:prstGeom>
          <a:noFill/>
        </p:spPr>
        <p:txBody>
          <a:bodyPr wrap="square" rtlCol="0">
            <a:spAutoFit/>
          </a:bodyPr>
          <a:lstStyle/>
          <a:p>
            <a:r>
              <a:rPr kumimoji="1" lang="ja-JP" altLang="en-US" sz="2800" dirty="0" smtClean="0"/>
              <a:t>予測期間</a:t>
            </a:r>
            <a:endParaRPr kumimoji="1" lang="ja-JP" alt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4" name="角丸四角形 3"/>
          <p:cNvSpPr/>
          <p:nvPr/>
        </p:nvSpPr>
        <p:spPr>
          <a:xfrm>
            <a:off x="0" y="533400"/>
            <a:ext cx="9144000" cy="63246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t>院内暴力・院内自殺企図の予測</a:t>
            </a:r>
            <a:endParaRPr kumimoji="1" lang="en-US" altLang="ja-JP" sz="3200" dirty="0" smtClean="0"/>
          </a:p>
          <a:p>
            <a:r>
              <a:rPr lang="ja-JP" altLang="en-US" sz="2800" dirty="0" smtClean="0"/>
              <a:t>①入院時初回評価⇒院内暴力の予測</a:t>
            </a:r>
            <a:endParaRPr lang="en-US" altLang="ja-JP" sz="2800" dirty="0" smtClean="0"/>
          </a:p>
          <a:p>
            <a:r>
              <a:rPr kumimoji="1" lang="en-US" altLang="ja-JP" sz="2800" dirty="0" smtClean="0"/>
              <a:t>N=89</a:t>
            </a:r>
            <a:r>
              <a:rPr kumimoji="1" lang="ja-JP" altLang="en-US" sz="2800" dirty="0" smtClean="0"/>
              <a:t>／</a:t>
            </a:r>
            <a:r>
              <a:rPr kumimoji="1" lang="en-US" altLang="ja-JP" sz="2800" dirty="0" smtClean="0"/>
              <a:t>572</a:t>
            </a:r>
          </a:p>
          <a:p>
            <a:r>
              <a:rPr lang="ja-JP" altLang="en-US" sz="2800" dirty="0" smtClean="0"/>
              <a:t>②初回入院継続時評価⇒入院</a:t>
            </a:r>
            <a:r>
              <a:rPr lang="en-US" altLang="ja-JP" sz="2800" dirty="0" smtClean="0"/>
              <a:t>6</a:t>
            </a:r>
            <a:r>
              <a:rPr lang="ja-JP" altLang="en-US" sz="2800" dirty="0" smtClean="0"/>
              <a:t>ヶ月以降の院内暴力の予測</a:t>
            </a:r>
            <a:r>
              <a:rPr lang="en-US" altLang="ja-JP" sz="2800" dirty="0" smtClean="0"/>
              <a:t/>
            </a:r>
            <a:br>
              <a:rPr lang="en-US" altLang="ja-JP" sz="2800" dirty="0" smtClean="0"/>
            </a:br>
            <a:r>
              <a:rPr lang="en-US" altLang="ja-JP" sz="2800" dirty="0" smtClean="0"/>
              <a:t>N=47</a:t>
            </a:r>
            <a:r>
              <a:rPr lang="ja-JP" altLang="en-US" sz="2800" dirty="0" smtClean="0"/>
              <a:t>／</a:t>
            </a:r>
            <a:r>
              <a:rPr lang="en-US" altLang="ja-JP" sz="2800" dirty="0" smtClean="0"/>
              <a:t>514</a:t>
            </a:r>
            <a:endParaRPr kumimoji="1" lang="en-US" altLang="ja-JP" sz="2800" dirty="0" smtClean="0"/>
          </a:p>
          <a:p>
            <a:r>
              <a:rPr lang="ja-JP" altLang="en-US" sz="2800" dirty="0" smtClean="0"/>
              <a:t>③入院時初回評価⇒院内自殺企図の予測</a:t>
            </a:r>
            <a:endParaRPr lang="en-US" altLang="ja-JP" sz="2800" dirty="0" smtClean="0"/>
          </a:p>
          <a:p>
            <a:r>
              <a:rPr lang="en-US" altLang="ja-JP" sz="2800" dirty="0" smtClean="0"/>
              <a:t>N=41</a:t>
            </a:r>
            <a:r>
              <a:rPr lang="ja-JP" altLang="en-US" sz="2800" dirty="0" smtClean="0"/>
              <a:t>／</a:t>
            </a:r>
            <a:r>
              <a:rPr lang="en-US" altLang="ja-JP" sz="2800" dirty="0" smtClean="0"/>
              <a:t>552</a:t>
            </a:r>
          </a:p>
          <a:p>
            <a:r>
              <a:rPr lang="ja-JP" altLang="en-US" sz="2800" dirty="0" smtClean="0"/>
              <a:t>④初回入院継続時評価⇒</a:t>
            </a:r>
            <a:r>
              <a:rPr lang="en-US" altLang="ja-JP" sz="2800" dirty="0" smtClean="0"/>
              <a:t>6</a:t>
            </a:r>
            <a:r>
              <a:rPr lang="ja-JP" altLang="en-US" sz="2800" dirty="0" smtClean="0"/>
              <a:t>ヶ月以降の院内自殺企図の予測</a:t>
            </a:r>
            <a:endParaRPr lang="en-US" altLang="ja-JP" sz="2800" dirty="0" smtClean="0"/>
          </a:p>
          <a:p>
            <a:r>
              <a:rPr lang="en-US" altLang="ja-JP" sz="2800" dirty="0" smtClean="0"/>
              <a:t>N=20</a:t>
            </a:r>
            <a:r>
              <a:rPr lang="ja-JP" altLang="en-US" sz="2800" dirty="0" smtClean="0"/>
              <a:t>／</a:t>
            </a:r>
            <a:r>
              <a:rPr lang="en-US" altLang="ja-JP" sz="2800" dirty="0" smtClean="0"/>
              <a:t>512</a:t>
            </a:r>
          </a:p>
        </p:txBody>
      </p:sp>
      <p:grpSp>
        <p:nvGrpSpPr>
          <p:cNvPr id="17" name="グループ化 16"/>
          <p:cNvGrpSpPr/>
          <p:nvPr/>
        </p:nvGrpSpPr>
        <p:grpSpPr>
          <a:xfrm>
            <a:off x="0" y="1447800"/>
            <a:ext cx="9144000" cy="2895600"/>
            <a:chOff x="0" y="1447800"/>
            <a:chExt cx="9144000" cy="2895600"/>
          </a:xfrm>
        </p:grpSpPr>
        <p:sp>
          <p:nvSpPr>
            <p:cNvPr id="5" name="正方形/長方形 4"/>
            <p:cNvSpPr/>
            <p:nvPr/>
          </p:nvSpPr>
          <p:spPr>
            <a:xfrm>
              <a:off x="0" y="14478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457200" y="28956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75047" y="32004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9" name="テキスト ボックス 8"/>
            <p:cNvSpPr txBox="1"/>
            <p:nvPr/>
          </p:nvSpPr>
          <p:spPr>
            <a:xfrm>
              <a:off x="8153400" y="32004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1" name="四角形吹き出し 10"/>
            <p:cNvSpPr/>
            <p:nvPr/>
          </p:nvSpPr>
          <p:spPr>
            <a:xfrm>
              <a:off x="2286000" y="3352800"/>
              <a:ext cx="1828800" cy="990600"/>
            </a:xfrm>
            <a:prstGeom prst="wedgeRectCallout">
              <a:avLst>
                <a:gd name="adj1" fmla="val -33690"/>
                <a:gd name="adj2" fmla="val -820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cxnSp>
          <p:nvCxnSpPr>
            <p:cNvPr id="13" name="直線矢印コネクタ 12"/>
            <p:cNvCxnSpPr/>
            <p:nvPr/>
          </p:nvCxnSpPr>
          <p:spPr>
            <a:xfrm>
              <a:off x="2590800" y="22098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0" y="1447800"/>
              <a:ext cx="990600" cy="584775"/>
            </a:xfrm>
            <a:prstGeom prst="rect">
              <a:avLst/>
            </a:prstGeom>
            <a:noFill/>
          </p:spPr>
          <p:txBody>
            <a:bodyPr wrap="square" rtlCol="0">
              <a:spAutoFit/>
            </a:bodyPr>
            <a:lstStyle/>
            <a:p>
              <a:r>
                <a:rPr kumimoji="1" lang="ja-JP" altLang="en-US" sz="3200" dirty="0" smtClean="0"/>
                <a:t>④</a:t>
              </a:r>
              <a:endParaRPr kumimoji="1" lang="ja-JP" altLang="en-US" sz="3200" dirty="0"/>
            </a:p>
          </p:txBody>
        </p:sp>
        <p:sp>
          <p:nvSpPr>
            <p:cNvPr id="15" name="テキスト ボックス 14"/>
            <p:cNvSpPr txBox="1"/>
            <p:nvPr/>
          </p:nvSpPr>
          <p:spPr>
            <a:xfrm>
              <a:off x="1600200" y="16764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8" name="円弧 17"/>
            <p:cNvSpPr/>
            <p:nvPr/>
          </p:nvSpPr>
          <p:spPr>
            <a:xfrm>
              <a:off x="2819400" y="2362200"/>
              <a:ext cx="5410200" cy="8382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3810000" y="1752600"/>
              <a:ext cx="1752600" cy="523220"/>
            </a:xfrm>
            <a:prstGeom prst="rect">
              <a:avLst/>
            </a:prstGeom>
            <a:noFill/>
          </p:spPr>
          <p:txBody>
            <a:bodyPr wrap="square" rtlCol="0">
              <a:spAutoFit/>
            </a:bodyPr>
            <a:lstStyle/>
            <a:p>
              <a:r>
                <a:rPr kumimoji="1" lang="ja-JP" altLang="en-US" sz="2800" dirty="0" smtClean="0"/>
                <a:t>予測期間</a:t>
              </a:r>
              <a:endParaRPr kumimoji="1" lang="ja-JP" altLang="en-US" sz="2800" dirty="0"/>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6" name="角丸四角形吹き出し 5"/>
          <p:cNvSpPr/>
          <p:nvPr/>
        </p:nvSpPr>
        <p:spPr>
          <a:xfrm>
            <a:off x="2133600" y="4191000"/>
            <a:ext cx="6477000" cy="1752600"/>
          </a:xfrm>
          <a:prstGeom prst="wedgeRoundRectCallout">
            <a:avLst>
              <a:gd name="adj1" fmla="val -42065"/>
              <a:gd name="adj2" fmla="val -6493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t>【</a:t>
            </a:r>
            <a:r>
              <a:rPr lang="ja-JP" altLang="en-US" sz="2800" dirty="0" smtClean="0"/>
              <a:t>衝動コントロール</a:t>
            </a:r>
            <a:r>
              <a:rPr lang="en-US" altLang="ja-JP" sz="2800" dirty="0" smtClean="0"/>
              <a:t>】</a:t>
            </a:r>
            <a:r>
              <a:rPr lang="ja-JP" altLang="en-US" sz="2800" dirty="0" smtClean="0"/>
              <a:t>は入院時評価、入院継続時評価いずれも院内暴力を予測</a:t>
            </a:r>
            <a:endParaRPr lang="en-US" altLang="ja-JP" sz="2800" dirty="0" smtClean="0"/>
          </a:p>
          <a:p>
            <a:r>
              <a:rPr lang="ja-JP" altLang="en-US" sz="2800" dirty="0" smtClean="0"/>
              <a:t>入院時初回評価で院内自殺企図を予測</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タイトル 1"/>
          <p:cNvSpPr>
            <a:spLocks noGrp="1"/>
          </p:cNvSpPr>
          <p:nvPr>
            <p:ph type="title"/>
          </p:nvPr>
        </p:nvSpPr>
        <p:spPr>
          <a:xfrm>
            <a:off x="0" y="0"/>
            <a:ext cx="9144000" cy="1295400"/>
          </a:xfrm>
        </p:spPr>
        <p:txBody>
          <a:bodyPr/>
          <a:lstStyle/>
          <a:p>
            <a:pPr algn="l"/>
            <a:r>
              <a:rPr lang="ja-JP" altLang="en-US" sz="2000" dirty="0" smtClean="0"/>
              <a:t>入院時初回評価⇒院内暴力の予測（研究</a:t>
            </a:r>
            <a:r>
              <a:rPr lang="en-US" altLang="ja-JP" sz="2000" dirty="0" smtClean="0"/>
              <a:t>20</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ヶ月以降の院内暴力（研究</a:t>
            </a:r>
            <a:r>
              <a:rPr lang="en-US" altLang="ja-JP" sz="2000" dirty="0" smtClean="0"/>
              <a:t>26</a:t>
            </a:r>
            <a:r>
              <a:rPr lang="ja-JP" altLang="en-US" sz="2000" dirty="0" smtClean="0"/>
              <a:t>）</a:t>
            </a:r>
            <a:r>
              <a:rPr lang="en-US" altLang="ja-JP" sz="2000" dirty="0" smtClean="0"/>
              <a:t/>
            </a:r>
            <a:br>
              <a:rPr lang="en-US" altLang="ja-JP" sz="2000" dirty="0" smtClean="0"/>
            </a:br>
            <a:r>
              <a:rPr lang="ja-JP" altLang="en-US" sz="2000" dirty="0" smtClean="0"/>
              <a:t>入院時初回評価⇒院内自殺企図の予測（研究</a:t>
            </a:r>
            <a:r>
              <a:rPr lang="en-US" altLang="ja-JP" sz="2000" dirty="0" smtClean="0"/>
              <a:t>21</a:t>
            </a:r>
            <a:r>
              <a:rPr lang="ja-JP" altLang="en-US" sz="2000" dirty="0" smtClean="0"/>
              <a:t>）</a:t>
            </a:r>
            <a:r>
              <a:rPr lang="en-US" altLang="ja-JP" sz="2000" dirty="0" smtClean="0"/>
              <a:t/>
            </a:r>
            <a:br>
              <a:rPr lang="en-US" altLang="ja-JP" sz="2000" dirty="0" smtClean="0"/>
            </a:br>
            <a:r>
              <a:rPr lang="ja-JP" altLang="en-US" sz="2000" dirty="0" smtClean="0"/>
              <a:t>初回入院継続時評価⇒</a:t>
            </a:r>
            <a:r>
              <a:rPr lang="en-US" altLang="ja-JP" sz="2000" dirty="0" smtClean="0"/>
              <a:t>6</a:t>
            </a:r>
            <a:r>
              <a:rPr lang="ja-JP" altLang="en-US" sz="2000" dirty="0" smtClean="0"/>
              <a:t>ヶ月以降の院内自殺企図の予測（研究</a:t>
            </a:r>
            <a:r>
              <a:rPr lang="en-US" altLang="ja-JP" sz="2000" dirty="0" smtClean="0"/>
              <a:t>29</a:t>
            </a:r>
            <a:r>
              <a:rPr lang="ja-JP" altLang="en-US" sz="2000" dirty="0" smtClean="0"/>
              <a:t>）</a:t>
            </a:r>
            <a:endParaRPr kumimoji="1" lang="ja-JP" altLang="en-US" sz="2000" dirty="0"/>
          </a:p>
        </p:txBody>
      </p:sp>
      <p:pic>
        <p:nvPicPr>
          <p:cNvPr id="4098" name="Picture 2"/>
          <p:cNvPicPr>
            <a:picLocks noChangeAspect="1" noChangeArrowheads="1"/>
          </p:cNvPicPr>
          <p:nvPr/>
        </p:nvPicPr>
        <p:blipFill>
          <a:blip r:embed="rId2" cstate="print"/>
          <a:srcRect/>
          <a:stretch>
            <a:fillRect/>
          </a:stretch>
        </p:blipFill>
        <p:spPr bwMode="auto">
          <a:xfrm>
            <a:off x="0" y="1250048"/>
            <a:ext cx="9144000" cy="5607952"/>
          </a:xfrm>
          <a:prstGeom prst="rect">
            <a:avLst/>
          </a:prstGeom>
          <a:noFill/>
          <a:ln w="9525">
            <a:noFill/>
            <a:miter lim="800000"/>
            <a:headEnd/>
            <a:tailEnd/>
          </a:ln>
          <a:effectLst/>
        </p:spPr>
      </p:pic>
      <p:sp>
        <p:nvSpPr>
          <p:cNvPr id="6" name="角丸四角形吹き出し 5"/>
          <p:cNvSpPr/>
          <p:nvPr/>
        </p:nvSpPr>
        <p:spPr>
          <a:xfrm>
            <a:off x="-228600" y="3429000"/>
            <a:ext cx="4876800" cy="1752600"/>
          </a:xfrm>
          <a:prstGeom prst="wedgeRoundRectCallout">
            <a:avLst>
              <a:gd name="adj1" fmla="val 67055"/>
              <a:gd name="adj2" fmla="val -2399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多くの項目が入院時初回評価で院内自殺企図を予測</a:t>
            </a:r>
            <a:endParaRPr lang="en-US" altLang="ja-JP" sz="2800" dirty="0" smtClean="0"/>
          </a:p>
        </p:txBody>
      </p:sp>
      <p:sp>
        <p:nvSpPr>
          <p:cNvPr id="5" name="角丸四角形吹き出し 4"/>
          <p:cNvSpPr/>
          <p:nvPr/>
        </p:nvSpPr>
        <p:spPr>
          <a:xfrm>
            <a:off x="1295400" y="5105400"/>
            <a:ext cx="5791200" cy="1752600"/>
          </a:xfrm>
          <a:prstGeom prst="wedgeRoundRectCallout">
            <a:avLst>
              <a:gd name="adj1" fmla="val 69074"/>
              <a:gd name="adj2" fmla="val -44066"/>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初回入院継続時評価で以後の院内自殺企図を予測する項目はない</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a:t>
            </a:r>
            <a:r>
              <a:rPr kumimoji="1" lang="ja-JP" altLang="en-US" dirty="0" smtClean="0"/>
              <a:t>種の予測妥当性研究の結果</a:t>
            </a:r>
            <a:r>
              <a:rPr kumimoji="1" lang="en-US" altLang="ja-JP" dirty="0" smtClean="0"/>
              <a:t/>
            </a:r>
            <a:br>
              <a:rPr kumimoji="1" lang="en-US" altLang="ja-JP" dirty="0" smtClean="0"/>
            </a:br>
            <a:r>
              <a:rPr lang="ja-JP" altLang="en-US" dirty="0" smtClean="0"/>
              <a:t>全て並べてみる</a:t>
            </a:r>
            <a:endParaRPr kumimoji="1" lang="ja-JP" altLang="en-US" dirty="0"/>
          </a:p>
        </p:txBody>
      </p:sp>
      <p:pic>
        <p:nvPicPr>
          <p:cNvPr id="5123" name="Picture 3"/>
          <p:cNvPicPr>
            <a:picLocks noChangeAspect="1" noChangeArrowheads="1"/>
          </p:cNvPicPr>
          <p:nvPr/>
        </p:nvPicPr>
        <p:blipFill>
          <a:blip r:embed="rId2" cstate="print"/>
          <a:srcRect/>
          <a:stretch>
            <a:fillRect/>
          </a:stretch>
        </p:blipFill>
        <p:spPr bwMode="auto">
          <a:xfrm>
            <a:off x="0" y="2133600"/>
            <a:ext cx="9062649" cy="4467225"/>
          </a:xfrm>
          <a:prstGeom prst="rect">
            <a:avLst/>
          </a:prstGeom>
          <a:noFill/>
          <a:ln w="9525">
            <a:noFill/>
            <a:miter lim="800000"/>
            <a:headEnd/>
            <a:tailEnd/>
          </a:ln>
          <a:effectLst/>
        </p:spPr>
      </p:pic>
      <p:sp>
        <p:nvSpPr>
          <p:cNvPr id="6" name="角丸四角形吹き出し 5"/>
          <p:cNvSpPr/>
          <p:nvPr/>
        </p:nvSpPr>
        <p:spPr>
          <a:xfrm>
            <a:off x="457200" y="1752600"/>
            <a:ext cx="6172200" cy="1371600"/>
          </a:xfrm>
          <a:prstGeom prst="wedgeRoundRectCallout">
            <a:avLst>
              <a:gd name="adj1" fmla="val -35531"/>
              <a:gd name="adj2" fmla="val 6839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入院期間以外の何かを予測した項目</a:t>
            </a:r>
            <a:endParaRPr lang="en-US" altLang="ja-JP"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a:t>
            </a:r>
            <a:r>
              <a:rPr kumimoji="1" lang="ja-JP" altLang="en-US" dirty="0" smtClean="0"/>
              <a:t>種の予測妥当性研究の結果</a:t>
            </a:r>
            <a:r>
              <a:rPr kumimoji="1" lang="en-US" altLang="ja-JP" dirty="0" smtClean="0"/>
              <a:t/>
            </a:r>
            <a:br>
              <a:rPr kumimoji="1" lang="en-US" altLang="ja-JP" dirty="0" smtClean="0"/>
            </a:br>
            <a:r>
              <a:rPr lang="ja-JP" altLang="en-US" dirty="0" smtClean="0"/>
              <a:t>全て並べてみる</a:t>
            </a:r>
            <a:endParaRPr kumimoji="1" lang="ja-JP" altLang="en-US" dirty="0"/>
          </a:p>
        </p:txBody>
      </p:sp>
      <p:pic>
        <p:nvPicPr>
          <p:cNvPr id="6146" name="Picture 2"/>
          <p:cNvPicPr>
            <a:picLocks noChangeAspect="1" noChangeArrowheads="1"/>
          </p:cNvPicPr>
          <p:nvPr/>
        </p:nvPicPr>
        <p:blipFill>
          <a:blip r:embed="rId2" cstate="print"/>
          <a:srcRect/>
          <a:stretch>
            <a:fillRect/>
          </a:stretch>
        </p:blipFill>
        <p:spPr bwMode="auto">
          <a:xfrm>
            <a:off x="1" y="2169700"/>
            <a:ext cx="9144000" cy="4507325"/>
          </a:xfrm>
          <a:prstGeom prst="rect">
            <a:avLst/>
          </a:prstGeom>
          <a:noFill/>
          <a:ln w="9525">
            <a:noFill/>
            <a:miter lim="800000"/>
            <a:headEnd/>
            <a:tailEnd/>
          </a:ln>
          <a:effectLst/>
        </p:spPr>
      </p:pic>
      <p:sp>
        <p:nvSpPr>
          <p:cNvPr id="6" name="角丸四角形吹き出し 5"/>
          <p:cNvSpPr/>
          <p:nvPr/>
        </p:nvSpPr>
        <p:spPr>
          <a:xfrm>
            <a:off x="685800" y="0"/>
            <a:ext cx="6172200" cy="3429000"/>
          </a:xfrm>
          <a:prstGeom prst="wedgeRoundRectCallout">
            <a:avLst>
              <a:gd name="adj1" fmla="val -35531"/>
              <a:gd name="adj2" fmla="val 6839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入院期間以外の何も予測しない項目</a:t>
            </a:r>
            <a:endParaRPr lang="en-US" altLang="ja-JP" sz="2800" dirty="0" smtClean="0"/>
          </a:p>
          <a:p>
            <a:r>
              <a:rPr lang="en-US" altLang="ja-JP" sz="2800" dirty="0" smtClean="0"/>
              <a:t>【</a:t>
            </a:r>
            <a:r>
              <a:rPr lang="ja-JP" altLang="en-US" sz="2800" dirty="0" smtClean="0"/>
              <a:t>精神病症状</a:t>
            </a:r>
            <a:r>
              <a:rPr lang="en-US" altLang="ja-JP" sz="2800" dirty="0" smtClean="0"/>
              <a:t>】</a:t>
            </a:r>
          </a:p>
          <a:p>
            <a:r>
              <a:rPr lang="en-US" altLang="ja-JP" sz="2800" dirty="0" smtClean="0"/>
              <a:t>【</a:t>
            </a:r>
            <a:r>
              <a:rPr lang="ja-JP" altLang="en-US" sz="2800" dirty="0" smtClean="0"/>
              <a:t>共感性</a:t>
            </a:r>
            <a:r>
              <a:rPr lang="en-US" altLang="ja-JP" sz="2800" dirty="0" smtClean="0"/>
              <a:t>】</a:t>
            </a:r>
          </a:p>
          <a:p>
            <a:r>
              <a:rPr lang="en-US" altLang="ja-JP" sz="2800" dirty="0" smtClean="0"/>
              <a:t>【</a:t>
            </a:r>
            <a:r>
              <a:rPr lang="ja-JP" altLang="en-US" sz="2800" dirty="0" smtClean="0"/>
              <a:t>対人暴力</a:t>
            </a:r>
            <a:r>
              <a:rPr lang="en-US" altLang="ja-JP" sz="2800" dirty="0" smtClean="0"/>
              <a:t>】</a:t>
            </a:r>
          </a:p>
          <a:p>
            <a:r>
              <a:rPr lang="en-US" altLang="ja-JP" sz="2800" dirty="0" smtClean="0"/>
              <a:t>【</a:t>
            </a:r>
            <a:r>
              <a:rPr lang="ja-JP" altLang="en-US" sz="2800" dirty="0" smtClean="0"/>
              <a:t>コミュニティ要因</a:t>
            </a:r>
            <a:r>
              <a:rPr lang="en-US" altLang="ja-JP" sz="2800" dirty="0" smtClean="0"/>
              <a:t>】</a:t>
            </a:r>
          </a:p>
          <a:p>
            <a:r>
              <a:rPr lang="en-US" altLang="ja-JP" sz="2800" dirty="0" smtClean="0"/>
              <a:t>【</a:t>
            </a:r>
            <a:r>
              <a:rPr lang="ja-JP" altLang="en-US" sz="2800" dirty="0" smtClean="0"/>
              <a:t>現実的計画</a:t>
            </a:r>
            <a:r>
              <a:rPr lang="en-US" altLang="ja-JP" sz="2800" dirty="0" smtClean="0"/>
              <a:t>】</a:t>
            </a:r>
          </a:p>
          <a:p>
            <a:r>
              <a:rPr lang="en-US" altLang="ja-JP" sz="2800" dirty="0" smtClean="0"/>
              <a:t>【</a:t>
            </a:r>
            <a:r>
              <a:rPr lang="ja-JP" altLang="en-US" sz="2800" dirty="0" smtClean="0"/>
              <a:t>コンプライアンス</a:t>
            </a:r>
            <a:r>
              <a:rPr lang="en-US" altLang="ja-JP" sz="2800" dirty="0" smtClean="0"/>
              <a:t>】</a:t>
            </a:r>
          </a:p>
          <a:p>
            <a:r>
              <a:rPr lang="en-US" altLang="ja-JP" sz="2800" dirty="0" smtClean="0"/>
              <a:t>【</a:t>
            </a:r>
            <a:r>
              <a:rPr lang="ja-JP" altLang="en-US" sz="2800" dirty="0" smtClean="0"/>
              <a:t>治療・ケアの継続性</a:t>
            </a:r>
            <a:r>
              <a:rPr lang="en-US" altLang="ja-JP" sz="2800" dirty="0" smtClean="0"/>
              <a:t>】</a:t>
            </a:r>
          </a:p>
        </p:txBody>
      </p:sp>
      <p:sp>
        <p:nvSpPr>
          <p:cNvPr id="8" name="角丸四角形 7"/>
          <p:cNvSpPr/>
          <p:nvPr/>
        </p:nvSpPr>
        <p:spPr>
          <a:xfrm>
            <a:off x="2971800" y="3810000"/>
            <a:ext cx="5715000" cy="2362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将来の何らかの問題行動</a:t>
            </a:r>
            <a:endParaRPr kumimoji="1" lang="en-US" altLang="ja-JP" sz="3200" dirty="0" smtClean="0"/>
          </a:p>
          <a:p>
            <a:pPr algn="ctr"/>
            <a:r>
              <a:rPr lang="ja-JP" altLang="en-US" sz="3200" dirty="0" smtClean="0"/>
              <a:t>（暴力・自傷含む）</a:t>
            </a:r>
            <a:r>
              <a:rPr lang="en-US" altLang="ja-JP" sz="3200" dirty="0" smtClean="0"/>
              <a:t/>
            </a:r>
            <a:br>
              <a:rPr lang="en-US" altLang="ja-JP" sz="3200" dirty="0" smtClean="0"/>
            </a:br>
            <a:r>
              <a:rPr lang="ja-JP" altLang="en-US" sz="3200" dirty="0" smtClean="0"/>
              <a:t>地域滞在日数</a:t>
            </a:r>
            <a:endParaRPr lang="en-US" altLang="ja-JP" sz="3200" dirty="0" smtClean="0"/>
          </a:p>
          <a:p>
            <a:pPr algn="ctr"/>
            <a:r>
              <a:rPr kumimoji="1" lang="ja-JP" altLang="en-US" sz="3200" dirty="0" smtClean="0"/>
              <a:t>の予測力で考えると</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610600" cy="792162"/>
          </a:xfrm>
        </p:spPr>
        <p:txBody>
          <a:bodyPr/>
          <a:lstStyle/>
          <a:p>
            <a:r>
              <a:rPr kumimoji="1" lang="ja-JP" altLang="en-US" sz="3200" dirty="0" smtClean="0"/>
              <a:t>研究</a:t>
            </a:r>
            <a:r>
              <a:rPr kumimoji="1" lang="en-US" altLang="ja-JP" sz="3200" dirty="0" smtClean="0"/>
              <a:t>22</a:t>
            </a:r>
            <a:r>
              <a:rPr kumimoji="1" lang="ja-JP" altLang="en-US" sz="3200" dirty="0" smtClean="0"/>
              <a:t>　通院処遇への移行までの期間の予測</a:t>
            </a:r>
            <a:r>
              <a:rPr kumimoji="1" lang="en-US" altLang="ja-JP" sz="3200" dirty="0" smtClean="0"/>
              <a:t/>
            </a:r>
            <a:br>
              <a:rPr kumimoji="1" lang="en-US" altLang="ja-JP" sz="3200" dirty="0" smtClean="0"/>
            </a:br>
            <a:r>
              <a:rPr kumimoji="1" lang="ja-JP" altLang="en-US" sz="3200" dirty="0" smtClean="0"/>
              <a:t>通院処遇移行までの期間の分布</a:t>
            </a:r>
            <a:endParaRPr kumimoji="1" lang="ja-JP" altLang="en-US" sz="3200" dirty="0"/>
          </a:p>
        </p:txBody>
      </p:sp>
      <p:pic>
        <p:nvPicPr>
          <p:cNvPr id="1026" name="Picture 2"/>
          <p:cNvPicPr>
            <a:picLocks noChangeAspect="1" noChangeArrowheads="1"/>
          </p:cNvPicPr>
          <p:nvPr/>
        </p:nvPicPr>
        <p:blipFill>
          <a:blip r:embed="rId2" cstate="print"/>
          <a:srcRect/>
          <a:stretch>
            <a:fillRect/>
          </a:stretch>
        </p:blipFill>
        <p:spPr bwMode="auto">
          <a:xfrm>
            <a:off x="0" y="1371600"/>
            <a:ext cx="9286431" cy="5132574"/>
          </a:xfrm>
          <a:prstGeom prst="rect">
            <a:avLst/>
          </a:prstGeom>
          <a:noFill/>
          <a:ln w="9525">
            <a:noFill/>
            <a:miter lim="800000"/>
            <a:headEnd/>
            <a:tailEnd/>
          </a:ln>
          <a:effectLst/>
        </p:spPr>
      </p:pic>
      <p:sp>
        <p:nvSpPr>
          <p:cNvPr id="4" name="角丸四角形吹き出し 3"/>
          <p:cNvSpPr/>
          <p:nvPr/>
        </p:nvSpPr>
        <p:spPr>
          <a:xfrm>
            <a:off x="381000" y="1752600"/>
            <a:ext cx="7772400" cy="3048000"/>
          </a:xfrm>
          <a:prstGeom prst="wedgeRoundRectCallout">
            <a:avLst>
              <a:gd name="adj1" fmla="val -27295"/>
              <a:gd name="adj2" fmla="val 74038"/>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solidFill>
                  <a:schemeClr val="bg1"/>
                </a:solidFill>
              </a:rPr>
              <a:t>平均</a:t>
            </a:r>
            <a:r>
              <a:rPr kumimoji="1" lang="en-US" altLang="ja-JP" sz="2800" dirty="0" smtClean="0">
                <a:solidFill>
                  <a:schemeClr val="bg1"/>
                </a:solidFill>
              </a:rPr>
              <a:t>734</a:t>
            </a:r>
            <a:r>
              <a:rPr kumimoji="1" lang="ja-JP" altLang="en-US" sz="2800" dirty="0" smtClean="0">
                <a:solidFill>
                  <a:schemeClr val="bg1"/>
                </a:solidFill>
              </a:rPr>
              <a:t>日</a:t>
            </a:r>
            <a:endParaRPr kumimoji="1" lang="en-US" altLang="ja-JP" sz="2800" dirty="0" smtClean="0">
              <a:solidFill>
                <a:schemeClr val="bg1"/>
              </a:solidFill>
            </a:endParaRPr>
          </a:p>
          <a:p>
            <a:pPr algn="ctr"/>
            <a:r>
              <a:rPr kumimoji="1" lang="ja-JP" altLang="en-US" sz="2800" dirty="0" smtClean="0">
                <a:solidFill>
                  <a:schemeClr val="bg1"/>
                </a:solidFill>
              </a:rPr>
              <a:t>平林班の結果との違いは</a:t>
            </a:r>
            <a:endParaRPr kumimoji="1" lang="en-US" altLang="ja-JP" sz="2800" dirty="0" smtClean="0">
              <a:solidFill>
                <a:schemeClr val="bg1"/>
              </a:solidFill>
            </a:endParaRPr>
          </a:p>
          <a:p>
            <a:pPr algn="ctr"/>
            <a:r>
              <a:rPr lang="ja-JP" altLang="en-US" sz="2800" dirty="0" smtClean="0">
                <a:solidFill>
                  <a:schemeClr val="bg1"/>
                </a:solidFill>
              </a:rPr>
              <a:t>対象のエントリー期間：</a:t>
            </a:r>
            <a:r>
              <a:rPr lang="en-US" altLang="ja-JP" sz="2800" dirty="0" smtClean="0">
                <a:solidFill>
                  <a:schemeClr val="bg1"/>
                </a:solidFill>
              </a:rPr>
              <a:t>2008</a:t>
            </a:r>
            <a:r>
              <a:rPr lang="ja-JP" altLang="en-US" sz="2800" dirty="0" smtClean="0">
                <a:solidFill>
                  <a:schemeClr val="bg1"/>
                </a:solidFill>
              </a:rPr>
              <a:t>年</a:t>
            </a:r>
            <a:r>
              <a:rPr lang="en-US" altLang="ja-JP" sz="2800" dirty="0" smtClean="0">
                <a:solidFill>
                  <a:schemeClr val="bg1"/>
                </a:solidFill>
              </a:rPr>
              <a:t>4</a:t>
            </a:r>
            <a:r>
              <a:rPr lang="ja-JP" altLang="en-US" sz="2800" dirty="0" smtClean="0">
                <a:solidFill>
                  <a:schemeClr val="bg1"/>
                </a:solidFill>
              </a:rPr>
              <a:t>月</a:t>
            </a:r>
            <a:r>
              <a:rPr lang="en-US" altLang="ja-JP" sz="2800" dirty="0" smtClean="0">
                <a:solidFill>
                  <a:schemeClr val="bg1"/>
                </a:solidFill>
              </a:rPr>
              <a:t>1</a:t>
            </a:r>
            <a:r>
              <a:rPr lang="ja-JP" altLang="en-US" sz="2800" dirty="0" smtClean="0">
                <a:solidFill>
                  <a:schemeClr val="bg1"/>
                </a:solidFill>
              </a:rPr>
              <a:t>日～</a:t>
            </a:r>
            <a:r>
              <a:rPr lang="en-US" altLang="ja-JP" sz="2800" dirty="0" smtClean="0">
                <a:solidFill>
                  <a:schemeClr val="bg1"/>
                </a:solidFill>
              </a:rPr>
              <a:t>2012</a:t>
            </a:r>
            <a:r>
              <a:rPr lang="ja-JP" altLang="en-US" sz="2800" dirty="0" smtClean="0">
                <a:solidFill>
                  <a:schemeClr val="bg1"/>
                </a:solidFill>
              </a:rPr>
              <a:t>年</a:t>
            </a:r>
            <a:r>
              <a:rPr lang="en-US" altLang="ja-JP" sz="2800" dirty="0" smtClean="0">
                <a:solidFill>
                  <a:schemeClr val="bg1"/>
                </a:solidFill>
              </a:rPr>
              <a:t>3</a:t>
            </a:r>
            <a:r>
              <a:rPr lang="ja-JP" altLang="en-US" sz="2800" dirty="0" smtClean="0">
                <a:solidFill>
                  <a:schemeClr val="bg1"/>
                </a:solidFill>
              </a:rPr>
              <a:t>月</a:t>
            </a:r>
            <a:r>
              <a:rPr lang="en-US" altLang="ja-JP" sz="2800" dirty="0" smtClean="0">
                <a:solidFill>
                  <a:schemeClr val="bg1"/>
                </a:solidFill>
              </a:rPr>
              <a:t>31</a:t>
            </a:r>
            <a:r>
              <a:rPr lang="ja-JP" altLang="en-US" sz="2800" dirty="0" smtClean="0">
                <a:solidFill>
                  <a:schemeClr val="bg1"/>
                </a:solidFill>
              </a:rPr>
              <a:t>日に入院決定を受けた対象者</a:t>
            </a:r>
            <a:endParaRPr lang="en-US" altLang="ja-JP" sz="2800" dirty="0" smtClean="0">
              <a:solidFill>
                <a:schemeClr val="bg1"/>
              </a:solidFill>
            </a:endParaRPr>
          </a:p>
          <a:p>
            <a:pPr algn="ctr"/>
            <a:r>
              <a:rPr kumimoji="1" lang="ja-JP" altLang="en-US" sz="2800" dirty="0" smtClean="0">
                <a:solidFill>
                  <a:schemeClr val="bg1"/>
                </a:solidFill>
              </a:rPr>
              <a:t>入院継続中、抗告退院、処遇終了者を除き、通院処遇へ移行した事例のみ</a:t>
            </a:r>
            <a:endParaRPr kumimoji="1" lang="ja-JP" alt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10</a:t>
            </a:r>
            <a:r>
              <a:rPr kumimoji="1" lang="ja-JP" altLang="en-US" dirty="0" smtClean="0"/>
              <a:t>種の予測妥当性研究の結果</a:t>
            </a:r>
            <a:r>
              <a:rPr kumimoji="1" lang="en-US" altLang="ja-JP" dirty="0" smtClean="0"/>
              <a:t/>
            </a:r>
            <a:br>
              <a:rPr kumimoji="1" lang="en-US" altLang="ja-JP" dirty="0" smtClean="0"/>
            </a:br>
            <a:r>
              <a:rPr lang="ja-JP" altLang="en-US" dirty="0" smtClean="0"/>
              <a:t>全て並べてみる</a:t>
            </a:r>
            <a:endParaRPr kumimoji="1" lang="ja-JP" altLang="en-US" dirty="0"/>
          </a:p>
        </p:txBody>
      </p:sp>
      <p:pic>
        <p:nvPicPr>
          <p:cNvPr id="6146" name="Picture 2"/>
          <p:cNvPicPr>
            <a:picLocks noChangeAspect="1" noChangeArrowheads="1"/>
          </p:cNvPicPr>
          <p:nvPr/>
        </p:nvPicPr>
        <p:blipFill>
          <a:blip r:embed="rId2" cstate="print"/>
          <a:srcRect/>
          <a:stretch>
            <a:fillRect/>
          </a:stretch>
        </p:blipFill>
        <p:spPr bwMode="auto">
          <a:xfrm>
            <a:off x="1" y="2169700"/>
            <a:ext cx="9144000" cy="4507325"/>
          </a:xfrm>
          <a:prstGeom prst="rect">
            <a:avLst/>
          </a:prstGeom>
          <a:noFill/>
          <a:ln w="9525">
            <a:noFill/>
            <a:miter lim="800000"/>
            <a:headEnd/>
            <a:tailEnd/>
          </a:ln>
          <a:effectLst/>
        </p:spPr>
      </p:pic>
      <p:sp>
        <p:nvSpPr>
          <p:cNvPr id="6" name="角丸四角形吹き出し 5"/>
          <p:cNvSpPr/>
          <p:nvPr/>
        </p:nvSpPr>
        <p:spPr>
          <a:xfrm>
            <a:off x="685800" y="0"/>
            <a:ext cx="6172200" cy="3429000"/>
          </a:xfrm>
          <a:prstGeom prst="wedgeRoundRectCallout">
            <a:avLst>
              <a:gd name="adj1" fmla="val -35531"/>
              <a:gd name="adj2" fmla="val 6839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入院期間以外の何も予測しない項目</a:t>
            </a:r>
            <a:endParaRPr lang="en-US" altLang="ja-JP" sz="2800" dirty="0" smtClean="0"/>
          </a:p>
          <a:p>
            <a:r>
              <a:rPr lang="en-US" altLang="ja-JP" sz="2800" dirty="0" smtClean="0"/>
              <a:t>【</a:t>
            </a:r>
            <a:r>
              <a:rPr lang="ja-JP" altLang="en-US" sz="2800" dirty="0" smtClean="0"/>
              <a:t>精神病症状</a:t>
            </a:r>
            <a:r>
              <a:rPr lang="en-US" altLang="ja-JP" sz="2800" dirty="0" smtClean="0"/>
              <a:t>】</a:t>
            </a:r>
          </a:p>
          <a:p>
            <a:r>
              <a:rPr lang="en-US" altLang="ja-JP" sz="2800" dirty="0" smtClean="0"/>
              <a:t>【</a:t>
            </a:r>
            <a:r>
              <a:rPr lang="ja-JP" altLang="en-US" sz="2800" dirty="0" smtClean="0"/>
              <a:t>共感性</a:t>
            </a:r>
            <a:r>
              <a:rPr lang="en-US" altLang="ja-JP" sz="2800" dirty="0" smtClean="0"/>
              <a:t>】</a:t>
            </a:r>
          </a:p>
          <a:p>
            <a:r>
              <a:rPr lang="en-US" altLang="ja-JP" sz="2800" dirty="0" smtClean="0"/>
              <a:t>【</a:t>
            </a:r>
            <a:r>
              <a:rPr lang="ja-JP" altLang="en-US" sz="2800" dirty="0" smtClean="0"/>
              <a:t>対人暴力</a:t>
            </a:r>
            <a:r>
              <a:rPr lang="en-US" altLang="ja-JP" sz="2800" dirty="0" smtClean="0"/>
              <a:t>】</a:t>
            </a:r>
          </a:p>
          <a:p>
            <a:r>
              <a:rPr lang="en-US" altLang="ja-JP" sz="2800" dirty="0" smtClean="0"/>
              <a:t>【</a:t>
            </a:r>
            <a:r>
              <a:rPr lang="ja-JP" altLang="en-US" sz="2800" dirty="0" smtClean="0"/>
              <a:t>コミュニティ要因</a:t>
            </a:r>
            <a:r>
              <a:rPr lang="en-US" altLang="ja-JP" sz="2800" dirty="0" smtClean="0"/>
              <a:t>】</a:t>
            </a:r>
          </a:p>
          <a:p>
            <a:r>
              <a:rPr lang="en-US" altLang="ja-JP" sz="2800" dirty="0" smtClean="0"/>
              <a:t>【</a:t>
            </a:r>
            <a:r>
              <a:rPr lang="ja-JP" altLang="en-US" sz="2800" dirty="0" smtClean="0"/>
              <a:t>現実的計画</a:t>
            </a:r>
            <a:r>
              <a:rPr lang="en-US" altLang="ja-JP" sz="2800" dirty="0" smtClean="0"/>
              <a:t>】</a:t>
            </a:r>
          </a:p>
          <a:p>
            <a:r>
              <a:rPr lang="en-US" altLang="ja-JP" sz="2800" dirty="0" smtClean="0"/>
              <a:t>【</a:t>
            </a:r>
            <a:r>
              <a:rPr lang="ja-JP" altLang="en-US" sz="2800" dirty="0" smtClean="0"/>
              <a:t>コンプライアンス</a:t>
            </a:r>
            <a:r>
              <a:rPr lang="en-US" altLang="ja-JP" sz="2800" dirty="0" smtClean="0"/>
              <a:t>】</a:t>
            </a:r>
          </a:p>
          <a:p>
            <a:r>
              <a:rPr lang="en-US" altLang="ja-JP" sz="2800" dirty="0" smtClean="0"/>
              <a:t>【</a:t>
            </a:r>
            <a:r>
              <a:rPr lang="ja-JP" altLang="en-US" sz="2800" dirty="0" smtClean="0"/>
              <a:t>治療・ケアの継続性</a:t>
            </a:r>
            <a:r>
              <a:rPr lang="en-US" altLang="ja-JP" sz="2800" dirty="0" smtClean="0"/>
              <a:t>】</a:t>
            </a:r>
          </a:p>
        </p:txBody>
      </p:sp>
      <p:sp>
        <p:nvSpPr>
          <p:cNvPr id="8" name="角丸四角形 7"/>
          <p:cNvSpPr/>
          <p:nvPr/>
        </p:nvSpPr>
        <p:spPr>
          <a:xfrm>
            <a:off x="2971800" y="3810000"/>
            <a:ext cx="5715000" cy="2362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将来の何らかの問題行動</a:t>
            </a:r>
            <a:endParaRPr kumimoji="1" lang="en-US" altLang="ja-JP" sz="3200" dirty="0" smtClean="0"/>
          </a:p>
          <a:p>
            <a:pPr algn="ctr"/>
            <a:r>
              <a:rPr lang="ja-JP" altLang="en-US" sz="3200" dirty="0" smtClean="0"/>
              <a:t>（暴力・自傷含む）</a:t>
            </a:r>
            <a:r>
              <a:rPr lang="en-US" altLang="ja-JP" sz="3200" dirty="0" smtClean="0"/>
              <a:t/>
            </a:r>
            <a:br>
              <a:rPr lang="en-US" altLang="ja-JP" sz="3200" dirty="0" smtClean="0"/>
            </a:br>
            <a:r>
              <a:rPr lang="ja-JP" altLang="en-US" sz="3200" dirty="0" smtClean="0"/>
              <a:t>地域滞在日数</a:t>
            </a:r>
            <a:endParaRPr lang="en-US" altLang="ja-JP" sz="3200" dirty="0" smtClean="0"/>
          </a:p>
          <a:p>
            <a:pPr algn="ctr"/>
            <a:r>
              <a:rPr kumimoji="1" lang="ja-JP" altLang="en-US" sz="3200" dirty="0" smtClean="0"/>
              <a:t>の予測力で考えると</a:t>
            </a:r>
            <a:endParaRPr kumimoji="1" lang="ja-JP" altLang="en-US" sz="3200" dirty="0"/>
          </a:p>
        </p:txBody>
      </p:sp>
      <p:sp>
        <p:nvSpPr>
          <p:cNvPr id="7" name="角丸四角形 6"/>
          <p:cNvSpPr/>
          <p:nvPr/>
        </p:nvSpPr>
        <p:spPr>
          <a:xfrm>
            <a:off x="2971800" y="3810000"/>
            <a:ext cx="5715000" cy="2362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dirty="0" smtClean="0"/>
              <a:t>要らない項目！</a:t>
            </a:r>
            <a:endParaRPr kumimoji="1" lang="ja-JP" altLang="en-US"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81000"/>
            <a:ext cx="7848600" cy="6477000"/>
          </a:xfrm>
        </p:spPr>
        <p:txBody>
          <a:bodyPr/>
          <a:lstStyle/>
          <a:p>
            <a:pPr indent="717550" algn="l"/>
            <a:r>
              <a:rPr kumimoji="1" lang="ja-JP" altLang="en-US" dirty="0" smtClean="0"/>
              <a:t>　　　</a:t>
            </a:r>
            <a:r>
              <a:rPr kumimoji="1" lang="ja-JP" altLang="en-US" sz="4000" dirty="0" smtClean="0"/>
              <a:t>小項目の予測力</a:t>
            </a:r>
            <a:r>
              <a:rPr kumimoji="1" lang="en-US" altLang="ja-JP" sz="4000" dirty="0" smtClean="0"/>
              <a:t/>
            </a:r>
            <a:br>
              <a:rPr kumimoji="1" lang="en-US" altLang="ja-JP" sz="4000" dirty="0" smtClean="0"/>
            </a:br>
            <a:r>
              <a:rPr kumimoji="1" lang="ja-JP" altLang="en-US" sz="4000" dirty="0" smtClean="0"/>
              <a:t>　　　　　　</a:t>
            </a:r>
            <a:r>
              <a:rPr lang="ja-JP" altLang="en-US" sz="3200" dirty="0" smtClean="0"/>
              <a:t>退院後の</a:t>
            </a:r>
            <a:r>
              <a:rPr lang="en-US" altLang="ja-JP" sz="3200" dirty="0" smtClean="0"/>
              <a:t/>
            </a:r>
            <a:br>
              <a:rPr lang="en-US" altLang="ja-JP" sz="3200" dirty="0" smtClean="0"/>
            </a:br>
            <a:r>
              <a:rPr lang="ja-JP" altLang="en-US" sz="3200" dirty="0" smtClean="0"/>
              <a:t>　　　　①精神保健福祉法入院</a:t>
            </a:r>
            <a:r>
              <a:rPr lang="en-US" altLang="ja-JP" sz="3200" dirty="0" smtClean="0"/>
              <a:t/>
            </a:r>
            <a:br>
              <a:rPr lang="en-US" altLang="ja-JP" sz="3200" dirty="0" smtClean="0"/>
            </a:br>
            <a:r>
              <a:rPr lang="ja-JP" altLang="en-US" sz="3200" dirty="0" smtClean="0"/>
              <a:t>　　　　②症状悪化による入院</a:t>
            </a:r>
            <a:r>
              <a:rPr lang="en-US" altLang="ja-JP" sz="3200" dirty="0" smtClean="0"/>
              <a:t/>
            </a:r>
            <a:br>
              <a:rPr lang="en-US" altLang="ja-JP" sz="3200" dirty="0" smtClean="0"/>
            </a:br>
            <a:r>
              <a:rPr lang="ja-JP" altLang="en-US" sz="3200" dirty="0" smtClean="0"/>
              <a:t>　　　　③問題行動</a:t>
            </a:r>
            <a:r>
              <a:rPr lang="en-US" altLang="ja-JP" sz="3200" dirty="0" smtClean="0"/>
              <a:t/>
            </a:r>
            <a:br>
              <a:rPr lang="en-US" altLang="ja-JP" sz="3200" dirty="0" smtClean="0"/>
            </a:br>
            <a:r>
              <a:rPr lang="ja-JP" altLang="en-US" sz="3200" dirty="0" smtClean="0"/>
              <a:t>　　　　④暴力</a:t>
            </a:r>
            <a:r>
              <a:rPr lang="en-US" altLang="ja-JP" sz="3200" dirty="0" smtClean="0"/>
              <a:t/>
            </a:r>
            <a:br>
              <a:rPr lang="en-US" altLang="ja-JP" sz="3200" dirty="0" smtClean="0"/>
            </a:br>
            <a:r>
              <a:rPr lang="ja-JP" altLang="en-US" sz="3200" dirty="0" smtClean="0"/>
              <a:t>　　　　⑤自傷・自殺企図</a:t>
            </a:r>
            <a:r>
              <a:rPr lang="en-US" altLang="ja-JP" sz="3200" dirty="0" smtClean="0"/>
              <a:t/>
            </a:r>
            <a:br>
              <a:rPr lang="en-US" altLang="ja-JP" sz="3200" dirty="0" smtClean="0"/>
            </a:br>
            <a:r>
              <a:rPr lang="ja-JP" altLang="en-US" sz="3200" dirty="0" smtClean="0"/>
              <a:t>　　　　　　の予測</a:t>
            </a:r>
            <a:r>
              <a:rPr lang="en-US" altLang="ja-JP" sz="3200" dirty="0" smtClean="0"/>
              <a:t/>
            </a:r>
            <a:br>
              <a:rPr lang="en-US" altLang="ja-JP" sz="3200" dirty="0" smtClean="0"/>
            </a:br>
            <a:r>
              <a:rPr lang="ja-JP" altLang="en-US" sz="3200" dirty="0" smtClean="0"/>
              <a:t>　　　　　　　　　　＋</a:t>
            </a:r>
            <a:r>
              <a:rPr lang="en-US" altLang="ja-JP" sz="3200" dirty="0" smtClean="0"/>
              <a:t/>
            </a:r>
            <a:br>
              <a:rPr lang="en-US" altLang="ja-JP" sz="3200" dirty="0" smtClean="0"/>
            </a:br>
            <a:r>
              <a:rPr lang="ja-JP" altLang="en-US" sz="3200" dirty="0" smtClean="0"/>
              <a:t>　　　　⑥通院移行までの期間の予測</a:t>
            </a:r>
            <a:r>
              <a:rPr lang="en-US" altLang="ja-JP" sz="3200" dirty="0" smtClean="0"/>
              <a:t/>
            </a:r>
            <a:br>
              <a:rPr lang="en-US" altLang="ja-JP" sz="3200" dirty="0" smtClean="0"/>
            </a:br>
            <a:r>
              <a:rPr lang="ja-JP" altLang="en-US" sz="2800" dirty="0" smtClean="0">
                <a:solidFill>
                  <a:srgbClr val="0070C0"/>
                </a:solidFill>
              </a:rPr>
              <a:t> </a:t>
            </a:r>
            <a:r>
              <a:rPr lang="en-US" altLang="ja-JP" sz="2800" dirty="0" smtClean="0">
                <a:solidFill>
                  <a:srgbClr val="0070C0"/>
                </a:solidFill>
              </a:rPr>
              <a:t>※</a:t>
            </a:r>
            <a:r>
              <a:rPr lang="ja-JP" altLang="en-US" sz="2800" dirty="0" smtClean="0">
                <a:solidFill>
                  <a:srgbClr val="0070C0"/>
                </a:solidFill>
              </a:rPr>
              <a:t>（院内暴力・院内自殺企図の予測は割愛）</a:t>
            </a:r>
            <a:endParaRPr kumimoji="1" lang="ja-JP" altLang="en-US" sz="4000" dirty="0">
              <a:solidFill>
                <a:srgbClr val="0070C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0" y="1066800"/>
            <a:ext cx="9263532" cy="2430462"/>
          </a:xfrm>
          <a:prstGeom prst="rect">
            <a:avLst/>
          </a:prstGeom>
          <a:noFill/>
          <a:ln w="9525">
            <a:noFill/>
            <a:miter lim="800000"/>
            <a:headEnd/>
            <a:tailEnd/>
          </a:ln>
          <a:effectLst/>
        </p:spPr>
      </p:pic>
      <p:sp>
        <p:nvSpPr>
          <p:cNvPr id="6" name="タイトル 1"/>
          <p:cNvSpPr txBox="1">
            <a:spLocks/>
          </p:cNvSpPr>
          <p:nvPr/>
        </p:nvSpPr>
        <p:spPr bwMode="auto">
          <a:xfrm>
            <a:off x="152400" y="0"/>
            <a:ext cx="9144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2800" b="0" i="0" u="none" strike="noStrike" kern="0" cap="none" spc="0" normalizeH="0" baseline="0" noProof="0" dirty="0" smtClean="0">
                <a:ln>
                  <a:noFill/>
                </a:ln>
                <a:solidFill>
                  <a:schemeClr val="tx2"/>
                </a:solidFill>
                <a:effectLst/>
                <a:uLnTx/>
                <a:uFillTx/>
                <a:latin typeface="+mj-lt"/>
                <a:ea typeface="+mj-ea"/>
                <a:cs typeface="+mj-cs"/>
              </a:rPr>
              <a:t>7</a:t>
            </a:r>
            <a:r>
              <a:rPr kumimoji="1" lang="ja-JP" altLang="en-US" sz="2800" b="0" i="0" u="none" strike="noStrike" kern="0" cap="none" spc="0" normalizeH="0" baseline="0" noProof="0" dirty="0" smtClean="0">
                <a:ln>
                  <a:noFill/>
                </a:ln>
                <a:solidFill>
                  <a:schemeClr val="tx2"/>
                </a:solidFill>
                <a:effectLst/>
                <a:uLnTx/>
                <a:uFillTx/>
                <a:latin typeface="+mj-lt"/>
                <a:ea typeface="+mj-ea"/>
                <a:cs typeface="+mj-cs"/>
              </a:rPr>
              <a:t>種の予測妥当性研究の一覧　</a:t>
            </a:r>
            <a:r>
              <a:rPr kumimoji="1" lang="en-US" altLang="ja-JP" sz="2800" b="0" i="0" u="none" strike="noStrike" kern="0" cap="none" spc="0" normalizeH="0" baseline="0" noProof="0" dirty="0" smtClean="0">
                <a:ln>
                  <a:noFill/>
                </a:ln>
                <a:solidFill>
                  <a:schemeClr val="tx2"/>
                </a:solidFill>
                <a:effectLst/>
                <a:uLnTx/>
                <a:uFillTx/>
                <a:latin typeface="+mj-lt"/>
                <a:ea typeface="+mj-ea"/>
                <a:cs typeface="+mj-cs"/>
              </a:rPr>
              <a:t>【</a:t>
            </a:r>
            <a:r>
              <a:rPr kumimoji="1" lang="ja-JP" altLang="en-US" sz="2800" b="0" i="0" u="none" strike="noStrike" kern="0" cap="none" spc="0" normalizeH="0" baseline="0" noProof="0" dirty="0" smtClean="0">
                <a:ln>
                  <a:noFill/>
                </a:ln>
                <a:solidFill>
                  <a:schemeClr val="tx2"/>
                </a:solidFill>
                <a:effectLst/>
                <a:uLnTx/>
                <a:uFillTx/>
                <a:latin typeface="+mj-lt"/>
                <a:ea typeface="+mj-ea"/>
                <a:cs typeface="+mj-cs"/>
              </a:rPr>
              <a:t>精神病症状</a:t>
            </a:r>
            <a:r>
              <a:rPr kumimoji="1" lang="en-US" altLang="ja-JP" sz="2800" b="0" i="0" u="none" strike="noStrike" kern="0" cap="none" spc="0" normalizeH="0" baseline="0" noProof="0" dirty="0" smtClean="0">
                <a:ln>
                  <a:noFill/>
                </a:ln>
                <a:solidFill>
                  <a:schemeClr val="tx2"/>
                </a:solidFill>
                <a:effectLst/>
                <a:uLnTx/>
                <a:uFillTx/>
                <a:latin typeface="+mj-lt"/>
                <a:ea typeface="+mj-ea"/>
                <a:cs typeface="+mj-cs"/>
              </a:rPr>
              <a:t>】</a:t>
            </a:r>
            <a:r>
              <a:rPr kumimoji="1" lang="ja-JP" altLang="en-US" sz="2800" b="0" i="0" u="none" strike="noStrike" kern="0" cap="none" spc="0" normalizeH="0" baseline="0" noProof="0" dirty="0" smtClean="0">
                <a:ln>
                  <a:noFill/>
                </a:ln>
                <a:solidFill>
                  <a:schemeClr val="tx2"/>
                </a:solidFill>
                <a:effectLst/>
                <a:uLnTx/>
                <a:uFillTx/>
                <a:latin typeface="+mj-lt"/>
                <a:ea typeface="+mj-ea"/>
                <a:cs typeface="+mj-cs"/>
              </a:rPr>
              <a:t>の小項目</a:t>
            </a:r>
            <a:endParaRPr kumimoji="1" lang="en-US" altLang="ja-JP"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角丸四角形吹き出し 7"/>
          <p:cNvSpPr/>
          <p:nvPr/>
        </p:nvSpPr>
        <p:spPr>
          <a:xfrm>
            <a:off x="228600" y="4419600"/>
            <a:ext cx="8458200" cy="2438400"/>
          </a:xfrm>
          <a:prstGeom prst="wedgeRoundRectCallout">
            <a:avLst>
              <a:gd name="adj1" fmla="val -35531"/>
              <a:gd name="adj2" fmla="val -79294"/>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t>意外と</a:t>
            </a:r>
            <a:endParaRPr lang="en-US" altLang="ja-JP" sz="2800" dirty="0" smtClean="0"/>
          </a:p>
          <a:p>
            <a:r>
              <a:rPr lang="en-US" altLang="ja-JP" sz="2800" dirty="0" smtClean="0"/>
              <a:t>【</a:t>
            </a:r>
            <a:r>
              <a:rPr lang="ja-JP" altLang="en-US" sz="2800" dirty="0" smtClean="0"/>
              <a:t>１）通常でない思考内容</a:t>
            </a:r>
            <a:r>
              <a:rPr lang="en-US" altLang="ja-JP" sz="2800" dirty="0" smtClean="0"/>
              <a:t>】【</a:t>
            </a:r>
            <a:r>
              <a:rPr lang="ja-JP" altLang="en-US" sz="2800" dirty="0" smtClean="0"/>
              <a:t>２）幻覚に基づいた行動</a:t>
            </a:r>
            <a:r>
              <a:rPr lang="en-US" altLang="ja-JP" sz="2800" dirty="0" smtClean="0"/>
              <a:t>】</a:t>
            </a:r>
            <a:br>
              <a:rPr lang="en-US" altLang="ja-JP" sz="2800" dirty="0" smtClean="0"/>
            </a:br>
            <a:r>
              <a:rPr lang="en-US" altLang="ja-JP" sz="2800" dirty="0" smtClean="0"/>
              <a:t>【</a:t>
            </a:r>
            <a:r>
              <a:rPr lang="ja-JP" altLang="en-US" sz="2800" dirty="0" smtClean="0"/>
              <a:t>３）概念の統合障害</a:t>
            </a:r>
            <a:r>
              <a:rPr lang="en-US" altLang="ja-JP" sz="2800" dirty="0" smtClean="0"/>
              <a:t>】【</a:t>
            </a:r>
            <a:r>
              <a:rPr lang="ja-JP" altLang="en-US" sz="2800" dirty="0" smtClean="0"/>
              <a:t>５）不適切な疑惑</a:t>
            </a:r>
            <a:r>
              <a:rPr lang="en-US" altLang="ja-JP" sz="2800" dirty="0" smtClean="0"/>
              <a:t>】</a:t>
            </a:r>
            <a:br>
              <a:rPr lang="en-US" altLang="ja-JP" sz="2800" dirty="0" smtClean="0"/>
            </a:br>
            <a:r>
              <a:rPr lang="ja-JP" altLang="en-US" sz="2800" dirty="0" smtClean="0"/>
              <a:t>は入院期間以外の何も予測しない</a:t>
            </a:r>
            <a:endParaRPr lang="en-US" altLang="ja-JP" sz="2800" dirty="0" smtClean="0"/>
          </a:p>
          <a:p>
            <a:r>
              <a:rPr lang="ja-JP" altLang="en-US" sz="2800" dirty="0" smtClean="0">
                <a:solidFill>
                  <a:srgbClr val="FF0000"/>
                </a:solidFill>
              </a:rPr>
              <a:t>⇒幻覚・妄想・思路障害・被害感は何も予測しない！</a:t>
            </a:r>
            <a:endParaRPr lang="en-US" altLang="ja-JP" sz="2800" dirty="0" smtClean="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066800"/>
          </a:xfrm>
        </p:spPr>
        <p:txBody>
          <a:bodyPr/>
          <a:lstStyle/>
          <a:p>
            <a:pPr algn="l"/>
            <a:r>
              <a:rPr kumimoji="1" lang="ja-JP" altLang="en-US" sz="2700" dirty="0" smtClean="0"/>
              <a:t>７種の予測妥当性研究の一覧</a:t>
            </a:r>
            <a:r>
              <a:rPr kumimoji="1" lang="ja-JP" altLang="en-US" sz="2800" dirty="0" smtClean="0"/>
              <a:t>　</a:t>
            </a:r>
            <a:r>
              <a:rPr kumimoji="1" lang="en-US" altLang="ja-JP" sz="2800" dirty="0" smtClean="0"/>
              <a:t>【</a:t>
            </a:r>
            <a:r>
              <a:rPr kumimoji="1" lang="ja-JP" altLang="en-US" sz="2800" dirty="0" smtClean="0"/>
              <a:t>非精神病性症状</a:t>
            </a:r>
            <a:r>
              <a:rPr kumimoji="1" lang="en-US" altLang="ja-JP" sz="2800" dirty="0" smtClean="0"/>
              <a:t>】</a:t>
            </a:r>
            <a:r>
              <a:rPr kumimoji="1" lang="ja-JP" altLang="en-US" sz="2800" dirty="0" smtClean="0"/>
              <a:t>の小項目</a:t>
            </a:r>
            <a:endParaRPr kumimoji="1" lang="ja-JP" altLang="en-US" sz="2800" dirty="0"/>
          </a:p>
        </p:txBody>
      </p:sp>
      <p:sp>
        <p:nvSpPr>
          <p:cNvPr id="4" name="角丸四角形吹き出し 3"/>
          <p:cNvSpPr/>
          <p:nvPr/>
        </p:nvSpPr>
        <p:spPr>
          <a:xfrm>
            <a:off x="304800" y="4495800"/>
            <a:ext cx="8839200" cy="1905000"/>
          </a:xfrm>
          <a:prstGeom prst="wedgeRoundRectCallout">
            <a:avLst>
              <a:gd name="adj1" fmla="val -27381"/>
              <a:gd name="adj2" fmla="val -6017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t>【</a:t>
            </a:r>
            <a:r>
              <a:rPr lang="ja-JP" altLang="en-US" sz="2800" dirty="0" smtClean="0"/>
              <a:t>１）興奮・躁状態</a:t>
            </a:r>
            <a:r>
              <a:rPr lang="en-US" altLang="ja-JP" sz="2800" dirty="0" smtClean="0"/>
              <a:t>】【</a:t>
            </a:r>
            <a:r>
              <a:rPr lang="ja-JP" altLang="en-US" sz="2800" dirty="0" smtClean="0"/>
              <a:t>３）怒り</a:t>
            </a:r>
            <a:r>
              <a:rPr lang="en-US" altLang="ja-JP" sz="2800" dirty="0" smtClean="0"/>
              <a:t>】</a:t>
            </a:r>
            <a:r>
              <a:rPr lang="ja-JP" altLang="en-US" sz="2800" dirty="0" smtClean="0"/>
              <a:t>は問題行動や暴力等を予測</a:t>
            </a:r>
            <a:r>
              <a:rPr lang="en-US" altLang="ja-JP" sz="2800" dirty="0" smtClean="0"/>
              <a:t/>
            </a:r>
            <a:br>
              <a:rPr lang="en-US" altLang="ja-JP" sz="2800" dirty="0" smtClean="0"/>
            </a:br>
            <a:r>
              <a:rPr lang="en-US" altLang="ja-JP" sz="2800" dirty="0" smtClean="0"/>
              <a:t>【5</a:t>
            </a:r>
            <a:r>
              <a:rPr lang="ja-JP" altLang="en-US" sz="2800" dirty="0" smtClean="0"/>
              <a:t>）抑うつ</a:t>
            </a:r>
            <a:r>
              <a:rPr lang="en-US" altLang="ja-JP" sz="2800" dirty="0" smtClean="0"/>
              <a:t>】</a:t>
            </a:r>
            <a:r>
              <a:rPr lang="ja-JP" altLang="en-US" sz="2800" dirty="0" smtClean="0"/>
              <a:t>は自殺企図を予測</a:t>
            </a:r>
            <a:r>
              <a:rPr lang="en-US" altLang="ja-JP" sz="2800" dirty="0" smtClean="0"/>
              <a:t/>
            </a:r>
            <a:br>
              <a:rPr lang="en-US" altLang="ja-JP" sz="2800" dirty="0" smtClean="0"/>
            </a:br>
            <a:r>
              <a:rPr lang="en-US" altLang="ja-JP" sz="2800" dirty="0" smtClean="0"/>
              <a:t> 【</a:t>
            </a:r>
            <a:r>
              <a:rPr lang="ja-JP" altLang="en-US" sz="2800" dirty="0" smtClean="0"/>
              <a:t>６）罪悪感</a:t>
            </a:r>
            <a:r>
              <a:rPr lang="en-US" altLang="ja-JP" sz="2800" dirty="0" smtClean="0"/>
              <a:t>】 【</a:t>
            </a:r>
            <a:r>
              <a:rPr lang="ja-JP" altLang="en-US" sz="2800" dirty="0" smtClean="0"/>
              <a:t>７）解離</a:t>
            </a:r>
            <a:r>
              <a:rPr lang="en-US" altLang="ja-JP" sz="2800" dirty="0" smtClean="0"/>
              <a:t>】 【</a:t>
            </a:r>
            <a:r>
              <a:rPr lang="ja-JP" altLang="en-US" sz="2800" dirty="0" smtClean="0"/>
              <a:t>９）意識障害</a:t>
            </a:r>
            <a:r>
              <a:rPr lang="en-US" altLang="ja-JP" sz="2800" dirty="0" smtClean="0"/>
              <a:t>】</a:t>
            </a:r>
            <a:r>
              <a:rPr lang="ja-JP" altLang="en-US" sz="2800" dirty="0" smtClean="0"/>
              <a:t>は何も予測しない（</a:t>
            </a:r>
            <a:r>
              <a:rPr lang="en-US" altLang="ja-JP" sz="2800" dirty="0" smtClean="0"/>
              <a:t>1</a:t>
            </a:r>
            <a:r>
              <a:rPr lang="ja-JP" altLang="en-US" sz="2800" dirty="0" smtClean="0"/>
              <a:t>点以上の評定のＮが少ないことも影響）</a:t>
            </a:r>
            <a:endParaRPr lang="en-US" altLang="ja-JP" sz="2800" dirty="0" smtClean="0">
              <a:solidFill>
                <a:srgbClr val="FF0000"/>
              </a:solidFill>
            </a:endParaRPr>
          </a:p>
        </p:txBody>
      </p:sp>
      <p:pic>
        <p:nvPicPr>
          <p:cNvPr id="8194" name="Picture 2"/>
          <p:cNvPicPr>
            <a:picLocks noChangeAspect="1" noChangeArrowheads="1"/>
          </p:cNvPicPr>
          <p:nvPr/>
        </p:nvPicPr>
        <p:blipFill>
          <a:blip r:embed="rId2" cstate="print"/>
          <a:srcRect/>
          <a:stretch>
            <a:fillRect/>
          </a:stretch>
        </p:blipFill>
        <p:spPr bwMode="auto">
          <a:xfrm>
            <a:off x="0" y="838199"/>
            <a:ext cx="9144000" cy="33611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85800"/>
          </a:xfrm>
        </p:spPr>
        <p:txBody>
          <a:bodyPr/>
          <a:lstStyle/>
          <a:p>
            <a:pPr algn="l"/>
            <a:r>
              <a:rPr kumimoji="1" lang="ja-JP" altLang="en-US" sz="2800" dirty="0" smtClean="0"/>
              <a:t>７種の予測妥当性研究の一覧　</a:t>
            </a:r>
            <a:r>
              <a:rPr kumimoji="1" lang="en-US" altLang="ja-JP" sz="2800" dirty="0" smtClean="0"/>
              <a:t>【</a:t>
            </a:r>
            <a:r>
              <a:rPr kumimoji="1" lang="ja-JP" altLang="en-US" sz="2800" dirty="0" smtClean="0"/>
              <a:t>内省・洞察</a:t>
            </a:r>
            <a:r>
              <a:rPr kumimoji="1" lang="en-US" altLang="ja-JP" sz="2800" dirty="0" smtClean="0"/>
              <a:t>】</a:t>
            </a:r>
            <a:r>
              <a:rPr kumimoji="1" lang="ja-JP" altLang="en-US" sz="2800" dirty="0" smtClean="0"/>
              <a:t>の小項目</a:t>
            </a:r>
            <a:endParaRPr kumimoji="1" lang="ja-JP" altLang="en-US" sz="2800" dirty="0"/>
          </a:p>
        </p:txBody>
      </p:sp>
      <p:pic>
        <p:nvPicPr>
          <p:cNvPr id="1028" name="Picture 4"/>
          <p:cNvPicPr>
            <a:picLocks noChangeAspect="1" noChangeArrowheads="1"/>
          </p:cNvPicPr>
          <p:nvPr/>
        </p:nvPicPr>
        <p:blipFill>
          <a:blip r:embed="rId2" cstate="print"/>
          <a:srcRect/>
          <a:stretch>
            <a:fillRect/>
          </a:stretch>
        </p:blipFill>
        <p:spPr bwMode="auto">
          <a:xfrm>
            <a:off x="-1" y="685800"/>
            <a:ext cx="9257763" cy="2895600"/>
          </a:xfrm>
          <a:prstGeom prst="rect">
            <a:avLst/>
          </a:prstGeom>
          <a:noFill/>
          <a:ln w="9525">
            <a:noFill/>
            <a:miter lim="800000"/>
            <a:headEnd/>
            <a:tailEnd/>
          </a:ln>
          <a:effectLst/>
        </p:spPr>
      </p:pic>
      <p:sp>
        <p:nvSpPr>
          <p:cNvPr id="4" name="角丸四角形吹き出し 3"/>
          <p:cNvSpPr/>
          <p:nvPr/>
        </p:nvSpPr>
        <p:spPr>
          <a:xfrm>
            <a:off x="0" y="3886200"/>
            <a:ext cx="9144000" cy="2438400"/>
          </a:xfrm>
          <a:prstGeom prst="wedgeRoundRectCallout">
            <a:avLst>
              <a:gd name="adj1" fmla="val -27381"/>
              <a:gd name="adj2" fmla="val -6017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600" dirty="0" smtClean="0"/>
              <a:t>【</a:t>
            </a:r>
            <a:r>
              <a:rPr lang="ja-JP" altLang="en-US" sz="2600" dirty="0" smtClean="0"/>
              <a:t>２）対象行為以外の他害行為への内省</a:t>
            </a:r>
            <a:r>
              <a:rPr lang="en-US" altLang="ja-JP" sz="2600" dirty="0" smtClean="0"/>
              <a:t>】</a:t>
            </a:r>
            <a:r>
              <a:rPr lang="ja-JP" altLang="en-US" sz="2600" dirty="0" smtClean="0"/>
              <a:t>は問題行動や暴力を予測⇒過去の他害行為への内省というよりも過去の他害行為そのものの予測力かも？</a:t>
            </a:r>
            <a:r>
              <a:rPr lang="en-US" altLang="ja-JP" sz="2600" dirty="0" smtClean="0"/>
              <a:t/>
            </a:r>
            <a:br>
              <a:rPr lang="en-US" altLang="ja-JP" sz="2600" dirty="0" smtClean="0"/>
            </a:br>
            <a:r>
              <a:rPr lang="en-US" altLang="ja-JP" sz="2600" dirty="0" smtClean="0">
                <a:solidFill>
                  <a:srgbClr val="FF0000"/>
                </a:solidFill>
              </a:rPr>
              <a:t>【</a:t>
            </a:r>
            <a:r>
              <a:rPr lang="ja-JP" altLang="en-US" sz="2600" dirty="0" smtClean="0">
                <a:solidFill>
                  <a:srgbClr val="FF0000"/>
                </a:solidFill>
              </a:rPr>
              <a:t>４）対象行為の要因理解</a:t>
            </a:r>
            <a:r>
              <a:rPr lang="en-US" altLang="ja-JP" sz="2600" dirty="0" smtClean="0">
                <a:solidFill>
                  <a:srgbClr val="FF0000"/>
                </a:solidFill>
              </a:rPr>
              <a:t>】</a:t>
            </a:r>
            <a:r>
              <a:rPr lang="ja-JP" altLang="en-US" sz="2600" dirty="0" smtClean="0">
                <a:solidFill>
                  <a:srgbClr val="FF0000"/>
                </a:solidFill>
              </a:rPr>
              <a:t>があると早期に症状悪化入院する</a:t>
            </a:r>
            <a:r>
              <a:rPr lang="en-US" altLang="ja-JP" sz="2600" dirty="0" smtClean="0"/>
              <a:t/>
            </a:r>
            <a:br>
              <a:rPr lang="en-US" altLang="ja-JP" sz="2600" dirty="0" smtClean="0"/>
            </a:br>
            <a:r>
              <a:rPr lang="en-US" altLang="ja-JP" sz="2600" dirty="0" smtClean="0"/>
              <a:t> </a:t>
            </a:r>
            <a:r>
              <a:rPr lang="ja-JP" altLang="en-US" sz="2600" dirty="0" smtClean="0"/>
              <a:t>対象行為への内省や病識は入院期間以外何も予測しない！</a:t>
            </a:r>
            <a:endParaRPr lang="en-US" altLang="ja-JP" sz="2600" dirty="0" smtClean="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stretch>
            <a:fillRect/>
          </a:stretch>
        </p:blipFill>
        <p:spPr>
          <a:xfrm>
            <a:off x="-11545" y="733941"/>
            <a:ext cx="9119369" cy="5362059"/>
          </a:xfrm>
          <a:prstGeom prst="rect">
            <a:avLst/>
          </a:prstGeom>
        </p:spPr>
      </p:pic>
      <p:sp>
        <p:nvSpPr>
          <p:cNvPr id="2" name="タイトル 1"/>
          <p:cNvSpPr>
            <a:spLocks noGrp="1"/>
          </p:cNvSpPr>
          <p:nvPr>
            <p:ph type="title"/>
          </p:nvPr>
        </p:nvSpPr>
        <p:spPr>
          <a:xfrm>
            <a:off x="0" y="0"/>
            <a:ext cx="9144000" cy="685800"/>
          </a:xfrm>
        </p:spPr>
        <p:txBody>
          <a:bodyPr/>
          <a:lstStyle/>
          <a:p>
            <a:pPr algn="l"/>
            <a:r>
              <a:rPr kumimoji="1" lang="en-US" altLang="ja-JP" sz="2800" dirty="0" smtClean="0"/>
              <a:t>7</a:t>
            </a:r>
            <a:r>
              <a:rPr kumimoji="1" lang="ja-JP" altLang="en-US" sz="2800" dirty="0" smtClean="0"/>
              <a:t>種の予測妥当性研究の一覧　</a:t>
            </a:r>
            <a:r>
              <a:rPr kumimoji="1" lang="en-US" altLang="ja-JP" sz="2800" dirty="0" smtClean="0"/>
              <a:t>【</a:t>
            </a:r>
            <a:r>
              <a:rPr kumimoji="1" lang="ja-JP" altLang="en-US" sz="2800" dirty="0" smtClean="0"/>
              <a:t>生活能力</a:t>
            </a:r>
            <a:r>
              <a:rPr kumimoji="1" lang="en-US" altLang="ja-JP" sz="2800" dirty="0" smtClean="0"/>
              <a:t>】</a:t>
            </a:r>
            <a:r>
              <a:rPr kumimoji="1" lang="ja-JP" altLang="en-US" sz="2800" dirty="0" smtClean="0"/>
              <a:t>の小項目</a:t>
            </a:r>
            <a:endParaRPr kumimoji="1" lang="ja-JP" altLang="en-US" sz="2800" dirty="0"/>
          </a:p>
        </p:txBody>
      </p:sp>
      <p:sp>
        <p:nvSpPr>
          <p:cNvPr id="5" name="角丸四角形吹き出し 4"/>
          <p:cNvSpPr/>
          <p:nvPr/>
        </p:nvSpPr>
        <p:spPr>
          <a:xfrm>
            <a:off x="61576" y="3886200"/>
            <a:ext cx="9144000" cy="2895600"/>
          </a:xfrm>
          <a:prstGeom prst="wedgeRoundRectCallout">
            <a:avLst>
              <a:gd name="adj1" fmla="val -27381"/>
              <a:gd name="adj2" fmla="val -6017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t>【</a:t>
            </a:r>
            <a:r>
              <a:rPr lang="ja-JP" altLang="en-US" sz="2800" dirty="0" smtClean="0"/>
              <a:t>３）金銭管理</a:t>
            </a:r>
            <a:r>
              <a:rPr lang="en-US" altLang="ja-JP" sz="2800" dirty="0" smtClean="0"/>
              <a:t>】 【</a:t>
            </a:r>
            <a:r>
              <a:rPr lang="ja-JP" altLang="en-US" sz="2800" dirty="0" smtClean="0"/>
              <a:t>４）家事や料理</a:t>
            </a:r>
            <a:r>
              <a:rPr lang="en-US" altLang="ja-JP" sz="2800" dirty="0" smtClean="0"/>
              <a:t>】</a:t>
            </a:r>
            <a:r>
              <a:rPr lang="ja-JP" altLang="en-US" sz="2800" dirty="0" smtClean="0"/>
              <a:t>ができないと問題行動や暴力を起こしやすく、精神保健福祉法入院もしやすい！</a:t>
            </a:r>
            <a:endParaRPr lang="en-US" altLang="ja-JP" sz="2800" dirty="0" smtClean="0"/>
          </a:p>
          <a:p>
            <a:r>
              <a:rPr lang="ja-JP" altLang="en-US" sz="2800" dirty="0" smtClean="0"/>
              <a:t>⇒金や身の回りのことで破たんするといろんな問題が出る</a:t>
            </a:r>
            <a:endParaRPr lang="en-US" altLang="ja-JP" sz="2800" dirty="0" smtClean="0"/>
          </a:p>
          <a:p>
            <a:r>
              <a:rPr lang="en-US" altLang="ja-JP" sz="2800" dirty="0" smtClean="0"/>
              <a:t> 【</a:t>
            </a:r>
            <a:r>
              <a:rPr lang="ja-JP" altLang="en-US" sz="2800" dirty="0" smtClean="0"/>
              <a:t>５）安全管理</a:t>
            </a:r>
            <a:r>
              <a:rPr lang="en-US" altLang="ja-JP" sz="2800" dirty="0" smtClean="0"/>
              <a:t>】</a:t>
            </a:r>
            <a:r>
              <a:rPr lang="ja-JP" altLang="en-US" sz="2800" dirty="0" smtClean="0"/>
              <a:t>は症状悪化入院を予測する</a:t>
            </a:r>
            <a:endParaRPr lang="en-US" altLang="ja-JP" sz="2800" dirty="0" smtClean="0"/>
          </a:p>
          <a:p>
            <a:r>
              <a:rPr lang="ja-JP" altLang="en-US" sz="2800" dirty="0" smtClean="0">
                <a:solidFill>
                  <a:srgbClr val="FF0000"/>
                </a:solidFill>
              </a:rPr>
              <a:t>実は精神病症状よりも基本的な日常生活能力の方が問題につながる！</a:t>
            </a:r>
            <a:endParaRPr lang="en-US" altLang="ja-JP"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stretch>
            <a:fillRect/>
          </a:stretch>
        </p:blipFill>
        <p:spPr>
          <a:xfrm>
            <a:off x="-11545" y="733941"/>
            <a:ext cx="9119369" cy="5362059"/>
          </a:xfrm>
          <a:prstGeom prst="rect">
            <a:avLst/>
          </a:prstGeom>
        </p:spPr>
      </p:pic>
      <p:sp>
        <p:nvSpPr>
          <p:cNvPr id="2" name="タイトル 1"/>
          <p:cNvSpPr>
            <a:spLocks noGrp="1"/>
          </p:cNvSpPr>
          <p:nvPr>
            <p:ph type="title"/>
          </p:nvPr>
        </p:nvSpPr>
        <p:spPr>
          <a:xfrm>
            <a:off x="0" y="0"/>
            <a:ext cx="9144000" cy="685800"/>
          </a:xfrm>
        </p:spPr>
        <p:txBody>
          <a:bodyPr/>
          <a:lstStyle/>
          <a:p>
            <a:pPr algn="l"/>
            <a:r>
              <a:rPr kumimoji="1" lang="en-US" altLang="ja-JP" sz="2800" dirty="0" smtClean="0"/>
              <a:t>7</a:t>
            </a:r>
            <a:r>
              <a:rPr kumimoji="1" lang="ja-JP" altLang="en-US" sz="2800" dirty="0" smtClean="0"/>
              <a:t>種の予測妥当性研究の一覧　</a:t>
            </a:r>
            <a:r>
              <a:rPr kumimoji="1" lang="en-US" altLang="ja-JP" sz="2800" dirty="0" smtClean="0"/>
              <a:t>【</a:t>
            </a:r>
            <a:r>
              <a:rPr kumimoji="1" lang="ja-JP" altLang="en-US" sz="2800" dirty="0" smtClean="0"/>
              <a:t>生活能力</a:t>
            </a:r>
            <a:r>
              <a:rPr kumimoji="1" lang="en-US" altLang="ja-JP" sz="2800" dirty="0" smtClean="0"/>
              <a:t>】</a:t>
            </a:r>
            <a:r>
              <a:rPr kumimoji="1" lang="ja-JP" altLang="en-US" sz="2800" dirty="0" smtClean="0"/>
              <a:t>の小項目</a:t>
            </a:r>
            <a:endParaRPr kumimoji="1" lang="ja-JP" altLang="en-US" sz="2800" dirty="0"/>
          </a:p>
        </p:txBody>
      </p:sp>
      <p:sp>
        <p:nvSpPr>
          <p:cNvPr id="6" name="角丸四角形吹き出し 5"/>
          <p:cNvSpPr/>
          <p:nvPr/>
        </p:nvSpPr>
        <p:spPr>
          <a:xfrm>
            <a:off x="0" y="4953000"/>
            <a:ext cx="9144000" cy="1600200"/>
          </a:xfrm>
          <a:prstGeom prst="wedgeRoundRectCallout">
            <a:avLst>
              <a:gd name="adj1" fmla="val -16150"/>
              <a:gd name="adj2" fmla="val -63689"/>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t>【</a:t>
            </a:r>
            <a:r>
              <a:rPr lang="ja-JP" altLang="en-US" sz="2800" dirty="0" smtClean="0"/>
              <a:t>６）社会資源の利用</a:t>
            </a:r>
            <a:r>
              <a:rPr lang="en-US" altLang="ja-JP" sz="2800" dirty="0" smtClean="0"/>
              <a:t>】 【</a:t>
            </a:r>
            <a:r>
              <a:rPr lang="ja-JP" altLang="en-US" sz="2800" dirty="0" smtClean="0"/>
              <a:t>７）コミュニケーション</a:t>
            </a:r>
            <a:r>
              <a:rPr lang="en-US" altLang="ja-JP" sz="2800" dirty="0" smtClean="0"/>
              <a:t>】 【</a:t>
            </a:r>
            <a:r>
              <a:rPr lang="ja-JP" altLang="en-US" sz="2800" dirty="0" smtClean="0"/>
              <a:t>８）引きこもり</a:t>
            </a:r>
            <a:r>
              <a:rPr lang="en-US" altLang="ja-JP" sz="2800" dirty="0" smtClean="0"/>
              <a:t>】 【</a:t>
            </a:r>
            <a:r>
              <a:rPr lang="ja-JP" altLang="en-US" sz="2800" dirty="0" smtClean="0"/>
              <a:t>９）孤立</a:t>
            </a:r>
            <a:r>
              <a:rPr lang="en-US" altLang="ja-JP" sz="2800" dirty="0" smtClean="0"/>
              <a:t>】 【10</a:t>
            </a:r>
            <a:r>
              <a:rPr lang="ja-JP" altLang="en-US" sz="2800" dirty="0" smtClean="0"/>
              <a:t>）活動性の低さ</a:t>
            </a:r>
            <a:r>
              <a:rPr lang="en-US" altLang="ja-JP" sz="2800" dirty="0" smtClean="0"/>
              <a:t>】</a:t>
            </a:r>
            <a:r>
              <a:rPr lang="ja-JP" altLang="en-US" sz="2800" dirty="0" smtClean="0"/>
              <a:t>といった対人交流、活動性の問題は、入院期間以外は何も予測しない！</a:t>
            </a:r>
            <a:endParaRPr lang="en-US" altLang="ja-JP" sz="2800" dirty="0" smtClean="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print"/>
          <a:stretch>
            <a:fillRect/>
          </a:stretch>
        </p:blipFill>
        <p:spPr>
          <a:xfrm>
            <a:off x="-11545" y="733941"/>
            <a:ext cx="9119369" cy="5362059"/>
          </a:xfrm>
          <a:prstGeom prst="rect">
            <a:avLst/>
          </a:prstGeom>
        </p:spPr>
      </p:pic>
      <p:sp>
        <p:nvSpPr>
          <p:cNvPr id="2" name="タイトル 1"/>
          <p:cNvSpPr>
            <a:spLocks noGrp="1"/>
          </p:cNvSpPr>
          <p:nvPr>
            <p:ph type="title"/>
          </p:nvPr>
        </p:nvSpPr>
        <p:spPr>
          <a:xfrm>
            <a:off x="0" y="0"/>
            <a:ext cx="9144000" cy="685800"/>
          </a:xfrm>
        </p:spPr>
        <p:txBody>
          <a:bodyPr/>
          <a:lstStyle/>
          <a:p>
            <a:pPr algn="l"/>
            <a:r>
              <a:rPr kumimoji="1" lang="en-US" altLang="ja-JP" sz="2800" dirty="0" smtClean="0"/>
              <a:t>7</a:t>
            </a:r>
            <a:r>
              <a:rPr kumimoji="1" lang="ja-JP" altLang="en-US" sz="2800" dirty="0" smtClean="0"/>
              <a:t>種の予測妥当性研究の一覧　</a:t>
            </a:r>
            <a:r>
              <a:rPr kumimoji="1" lang="en-US" altLang="ja-JP" sz="2800" dirty="0" smtClean="0"/>
              <a:t>【</a:t>
            </a:r>
            <a:r>
              <a:rPr kumimoji="1" lang="ja-JP" altLang="en-US" sz="2800" dirty="0" smtClean="0"/>
              <a:t>生活能力</a:t>
            </a:r>
            <a:r>
              <a:rPr kumimoji="1" lang="en-US" altLang="ja-JP" sz="2800" dirty="0" smtClean="0"/>
              <a:t>】</a:t>
            </a:r>
            <a:r>
              <a:rPr kumimoji="1" lang="ja-JP" altLang="en-US" sz="2800" dirty="0" smtClean="0"/>
              <a:t>の小項目</a:t>
            </a:r>
            <a:endParaRPr kumimoji="1" lang="ja-JP" altLang="en-US" sz="2800" dirty="0"/>
          </a:p>
        </p:txBody>
      </p:sp>
      <p:sp>
        <p:nvSpPr>
          <p:cNvPr id="7" name="角丸四角形吹き出し 6"/>
          <p:cNvSpPr/>
          <p:nvPr/>
        </p:nvSpPr>
        <p:spPr>
          <a:xfrm>
            <a:off x="-11545" y="3048000"/>
            <a:ext cx="9144000" cy="1295400"/>
          </a:xfrm>
          <a:prstGeom prst="wedgeRoundRectCallout">
            <a:avLst>
              <a:gd name="adj1" fmla="val -26304"/>
              <a:gd name="adj2" fmla="val 74957"/>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600" dirty="0" smtClean="0"/>
              <a:t>【11</a:t>
            </a:r>
            <a:r>
              <a:rPr lang="ja-JP" altLang="en-US" sz="2600" dirty="0" smtClean="0"/>
              <a:t>）生産的活動・役割</a:t>
            </a:r>
            <a:r>
              <a:rPr lang="en-US" altLang="ja-JP" sz="2600" dirty="0" smtClean="0"/>
              <a:t>】</a:t>
            </a:r>
            <a:r>
              <a:rPr lang="ja-JP" altLang="en-US" sz="2600" dirty="0" smtClean="0"/>
              <a:t>がない人は退院後に暴力をしやすい</a:t>
            </a:r>
            <a:endParaRPr lang="en-US" altLang="ja-JP" sz="2600" dirty="0" smtClean="0"/>
          </a:p>
          <a:p>
            <a:r>
              <a:rPr lang="en-US" altLang="ja-JP" sz="2600" dirty="0" smtClean="0"/>
              <a:t> 【12</a:t>
            </a:r>
            <a:r>
              <a:rPr lang="ja-JP" altLang="en-US" sz="2600" dirty="0" smtClean="0"/>
              <a:t>）過度の依存</a:t>
            </a:r>
            <a:r>
              <a:rPr lang="en-US" altLang="ja-JP" sz="2600" dirty="0" smtClean="0"/>
              <a:t>】</a:t>
            </a:r>
            <a:r>
              <a:rPr lang="ja-JP" altLang="en-US" sz="2600" dirty="0" smtClean="0"/>
              <a:t>があると退院後の問題行動や暴力が生じる</a:t>
            </a:r>
            <a:endParaRPr lang="en-US" altLang="ja-JP" sz="2600" dirty="0" smtClean="0"/>
          </a:p>
          <a:p>
            <a:endParaRPr lang="en-US" altLang="ja-JP" sz="2600" dirty="0"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85800"/>
          </a:xfrm>
        </p:spPr>
        <p:txBody>
          <a:bodyPr/>
          <a:lstStyle/>
          <a:p>
            <a:pPr algn="l"/>
            <a:r>
              <a:rPr kumimoji="1" lang="ja-JP" altLang="en-US" sz="2700" dirty="0" smtClean="0"/>
              <a:t>７種の予測妥当性研究の一覧</a:t>
            </a:r>
            <a:r>
              <a:rPr kumimoji="1" lang="ja-JP" altLang="en-US" sz="2800" dirty="0" smtClean="0"/>
              <a:t>　</a:t>
            </a:r>
            <a:r>
              <a:rPr kumimoji="1" lang="en-US" altLang="ja-JP" sz="2800" dirty="0" smtClean="0"/>
              <a:t>【</a:t>
            </a:r>
            <a:r>
              <a:rPr kumimoji="1" lang="ja-JP" altLang="en-US" sz="2800" dirty="0" smtClean="0"/>
              <a:t>衝動コントロール</a:t>
            </a:r>
            <a:r>
              <a:rPr kumimoji="1" lang="en-US" altLang="ja-JP" sz="2800" dirty="0" smtClean="0"/>
              <a:t>】</a:t>
            </a:r>
            <a:r>
              <a:rPr kumimoji="1" lang="ja-JP" altLang="en-US" sz="2800" dirty="0" smtClean="0"/>
              <a:t>の小項目</a:t>
            </a:r>
            <a:endParaRPr kumimoji="1" lang="ja-JP" altLang="en-US" sz="2800" dirty="0"/>
          </a:p>
        </p:txBody>
      </p:sp>
      <p:pic>
        <p:nvPicPr>
          <p:cNvPr id="8" name="図 7"/>
          <p:cNvPicPr>
            <a:picLocks noChangeAspect="1"/>
          </p:cNvPicPr>
          <p:nvPr/>
        </p:nvPicPr>
        <p:blipFill>
          <a:blip r:embed="rId2" cstate="print"/>
          <a:stretch>
            <a:fillRect/>
          </a:stretch>
        </p:blipFill>
        <p:spPr>
          <a:xfrm>
            <a:off x="-1" y="533400"/>
            <a:ext cx="9094549" cy="3962400"/>
          </a:xfrm>
          <a:prstGeom prst="rect">
            <a:avLst/>
          </a:prstGeom>
        </p:spPr>
      </p:pic>
      <p:sp>
        <p:nvSpPr>
          <p:cNvPr id="4" name="角丸四角形吹き出し 3"/>
          <p:cNvSpPr/>
          <p:nvPr/>
        </p:nvSpPr>
        <p:spPr>
          <a:xfrm>
            <a:off x="-1" y="4495800"/>
            <a:ext cx="9168753" cy="2362200"/>
          </a:xfrm>
          <a:prstGeom prst="wedgeRoundRectCallout">
            <a:avLst>
              <a:gd name="adj1" fmla="val -15227"/>
              <a:gd name="adj2" fmla="val -5591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800" dirty="0" smtClean="0">
                <a:solidFill>
                  <a:srgbClr val="FFFF00"/>
                </a:solidFill>
              </a:rPr>
              <a:t>【</a:t>
            </a:r>
            <a:r>
              <a:rPr lang="ja-JP" altLang="en-US" sz="2800" dirty="0" smtClean="0">
                <a:solidFill>
                  <a:srgbClr val="FFFF00"/>
                </a:solidFill>
              </a:rPr>
              <a:t>衝動コントロール</a:t>
            </a:r>
            <a:r>
              <a:rPr lang="en-US" altLang="ja-JP" sz="2800" dirty="0" smtClean="0">
                <a:solidFill>
                  <a:srgbClr val="FFFF00"/>
                </a:solidFill>
              </a:rPr>
              <a:t>】</a:t>
            </a:r>
            <a:r>
              <a:rPr lang="ja-JP" altLang="en-US" sz="2800" dirty="0" smtClean="0">
                <a:solidFill>
                  <a:srgbClr val="FFFF00"/>
                </a:solidFill>
              </a:rPr>
              <a:t>の小項目は全て退院後の問題行動や暴力を予測する</a:t>
            </a:r>
            <a:endParaRPr lang="en-US" altLang="ja-JP" sz="2800" dirty="0" smtClean="0">
              <a:solidFill>
                <a:srgbClr val="FFFF00"/>
              </a:solidFill>
            </a:endParaRPr>
          </a:p>
          <a:p>
            <a:r>
              <a:rPr lang="en-US" altLang="ja-JP" sz="2400" dirty="0" smtClean="0">
                <a:solidFill>
                  <a:schemeClr val="bg1"/>
                </a:solidFill>
              </a:rPr>
              <a:t>【</a:t>
            </a:r>
            <a:r>
              <a:rPr lang="ja-JP" altLang="en-US" sz="2400" dirty="0" smtClean="0">
                <a:solidFill>
                  <a:schemeClr val="bg1"/>
                </a:solidFill>
              </a:rPr>
              <a:t>１）一貫性のない行動</a:t>
            </a:r>
            <a:r>
              <a:rPr lang="en-US" altLang="ja-JP" sz="2400" dirty="0" smtClean="0">
                <a:solidFill>
                  <a:schemeClr val="bg1"/>
                </a:solidFill>
              </a:rPr>
              <a:t>】</a:t>
            </a:r>
            <a:r>
              <a:rPr lang="ja-JP" altLang="en-US" sz="2400" dirty="0" smtClean="0">
                <a:solidFill>
                  <a:schemeClr val="bg1"/>
                </a:solidFill>
              </a:rPr>
              <a:t>は精神保健福祉法入院を、</a:t>
            </a:r>
            <a:endParaRPr lang="en-US" altLang="ja-JP" sz="2400" dirty="0" smtClean="0">
              <a:solidFill>
                <a:schemeClr val="bg1"/>
              </a:solidFill>
            </a:endParaRPr>
          </a:p>
          <a:p>
            <a:r>
              <a:rPr lang="en-US" altLang="ja-JP" sz="2400" dirty="0" smtClean="0">
                <a:solidFill>
                  <a:schemeClr val="bg1"/>
                </a:solidFill>
              </a:rPr>
              <a:t>【</a:t>
            </a:r>
            <a:r>
              <a:rPr lang="ja-JP" altLang="en-US" sz="2400" dirty="0" smtClean="0">
                <a:solidFill>
                  <a:schemeClr val="bg1"/>
                </a:solidFill>
              </a:rPr>
              <a:t>２）待つことができない</a:t>
            </a:r>
            <a:r>
              <a:rPr lang="en-US" altLang="ja-JP" sz="2400" dirty="0" smtClean="0">
                <a:solidFill>
                  <a:schemeClr val="bg1"/>
                </a:solidFill>
              </a:rPr>
              <a:t>】</a:t>
            </a:r>
            <a:r>
              <a:rPr lang="ja-JP" altLang="en-US" sz="2400" dirty="0" smtClean="0">
                <a:solidFill>
                  <a:schemeClr val="bg1"/>
                </a:solidFill>
              </a:rPr>
              <a:t>は精神保健福祉法入院と症状悪化による入院を予測</a:t>
            </a:r>
            <a:endParaRPr lang="en-US" altLang="ja-JP" sz="2400" dirty="0" smtClean="0">
              <a:solidFill>
                <a:schemeClr val="bg1"/>
              </a:solidFill>
            </a:endParaRPr>
          </a:p>
          <a:p>
            <a:r>
              <a:rPr lang="ja-JP" altLang="en-US" sz="3200" dirty="0" smtClean="0">
                <a:solidFill>
                  <a:srgbClr val="FF0000"/>
                </a:solidFill>
              </a:rPr>
              <a:t>　　</a:t>
            </a:r>
            <a:r>
              <a:rPr lang="ja-JP" altLang="en-US" sz="2800" dirty="0" smtClean="0">
                <a:solidFill>
                  <a:srgbClr val="FF0000"/>
                </a:solidFill>
              </a:rPr>
              <a:t>⇒衝動性の問題は大きい</a:t>
            </a:r>
            <a:endParaRPr lang="en-US" altLang="ja-JP"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85800"/>
          </a:xfrm>
        </p:spPr>
        <p:txBody>
          <a:bodyPr/>
          <a:lstStyle/>
          <a:p>
            <a:pPr algn="l"/>
            <a:r>
              <a:rPr kumimoji="1" lang="en-US" altLang="ja-JP" sz="2800" dirty="0" smtClean="0"/>
              <a:t>7</a:t>
            </a:r>
            <a:r>
              <a:rPr kumimoji="1" lang="ja-JP" altLang="en-US" sz="2800" dirty="0" smtClean="0"/>
              <a:t>種の予測妥当性研究の一覧　</a:t>
            </a:r>
            <a:r>
              <a:rPr kumimoji="1" lang="en-US" altLang="ja-JP" sz="2800" dirty="0" smtClean="0"/>
              <a:t>【</a:t>
            </a:r>
            <a:r>
              <a:rPr kumimoji="1" lang="ja-JP" altLang="en-US" sz="2800" dirty="0" smtClean="0"/>
              <a:t>非社会性</a:t>
            </a:r>
            <a:r>
              <a:rPr kumimoji="1" lang="en-US" altLang="ja-JP" sz="2800" dirty="0" smtClean="0"/>
              <a:t>】</a:t>
            </a:r>
            <a:r>
              <a:rPr kumimoji="1" lang="ja-JP" altLang="en-US" sz="2800" dirty="0" smtClean="0"/>
              <a:t>の小項目</a:t>
            </a:r>
            <a:endParaRPr kumimoji="1" lang="ja-JP" altLang="en-US" sz="2800" dirty="0"/>
          </a:p>
        </p:txBody>
      </p:sp>
      <p:pic>
        <p:nvPicPr>
          <p:cNvPr id="1026" name="Picture 2"/>
          <p:cNvPicPr>
            <a:picLocks noChangeAspect="1" noChangeArrowheads="1"/>
          </p:cNvPicPr>
          <p:nvPr/>
        </p:nvPicPr>
        <p:blipFill>
          <a:blip r:embed="rId2" cstate="print"/>
          <a:srcRect/>
          <a:stretch>
            <a:fillRect/>
          </a:stretch>
        </p:blipFill>
        <p:spPr bwMode="auto">
          <a:xfrm>
            <a:off x="0" y="572157"/>
            <a:ext cx="9195807" cy="5752443"/>
          </a:xfrm>
          <a:prstGeom prst="rect">
            <a:avLst/>
          </a:prstGeom>
          <a:noFill/>
          <a:ln w="9525">
            <a:noFill/>
            <a:miter lim="800000"/>
            <a:headEnd/>
            <a:tailEnd/>
          </a:ln>
          <a:effectLst/>
        </p:spPr>
      </p:pic>
      <p:sp>
        <p:nvSpPr>
          <p:cNvPr id="4" name="角丸四角形吹き出し 3"/>
          <p:cNvSpPr/>
          <p:nvPr/>
        </p:nvSpPr>
        <p:spPr>
          <a:xfrm>
            <a:off x="0" y="4800600"/>
            <a:ext cx="9144000" cy="2057400"/>
          </a:xfrm>
          <a:prstGeom prst="wedgeRoundRectCallout">
            <a:avLst>
              <a:gd name="adj1" fmla="val -20272"/>
              <a:gd name="adj2" fmla="val -6190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600" dirty="0" smtClean="0"/>
              <a:t>【</a:t>
            </a:r>
            <a:r>
              <a:rPr lang="ja-JP" altLang="en-US" sz="2600" dirty="0" smtClean="0"/>
              <a:t>非社会性</a:t>
            </a:r>
            <a:r>
              <a:rPr lang="en-US" altLang="ja-JP" sz="2600" dirty="0" smtClean="0"/>
              <a:t>】</a:t>
            </a:r>
            <a:r>
              <a:rPr lang="ja-JP" altLang="en-US" sz="2600" dirty="0" smtClean="0"/>
              <a:t>の小項目は、</a:t>
            </a:r>
            <a:r>
              <a:rPr lang="en-US" altLang="ja-JP" sz="2600" dirty="0" smtClean="0"/>
              <a:t>1</a:t>
            </a:r>
            <a:r>
              <a:rPr lang="ja-JP" altLang="en-US" sz="2600" dirty="0" smtClean="0"/>
              <a:t>点以上の件数が少ないため、</a:t>
            </a:r>
            <a:r>
              <a:rPr lang="en-US" altLang="ja-JP" sz="2600" dirty="0" smtClean="0"/>
              <a:t>COX</a:t>
            </a:r>
            <a:r>
              <a:rPr lang="ja-JP" altLang="en-US" sz="2600" dirty="0" smtClean="0"/>
              <a:t>比例ハザードモデルで有意になっても、比例ハザード性が確認できず、また群間比較に耐えれるだけの</a:t>
            </a:r>
            <a:r>
              <a:rPr lang="en-US" altLang="ja-JP" sz="2600" dirty="0" smtClean="0"/>
              <a:t>N</a:t>
            </a:r>
            <a:r>
              <a:rPr lang="ja-JP" altLang="en-US" sz="2600" dirty="0" smtClean="0"/>
              <a:t>がない項目が多い</a:t>
            </a:r>
            <a:endParaRPr lang="en-US" altLang="ja-JP" sz="2600" dirty="0" smtClean="0"/>
          </a:p>
          <a:p>
            <a:r>
              <a:rPr lang="ja-JP" altLang="en-US" sz="2600" dirty="0" smtClean="0">
                <a:solidFill>
                  <a:srgbClr val="FFFF00"/>
                </a:solidFill>
              </a:rPr>
              <a:t>しかし問題行動や暴力、入院に関わる項目は多い</a:t>
            </a:r>
            <a:endParaRPr lang="en-US" altLang="ja-JP" sz="2600"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274638"/>
            <a:ext cx="8610600" cy="792162"/>
          </a:xfrm>
        </p:spPr>
        <p:txBody>
          <a:bodyPr/>
          <a:lstStyle/>
          <a:p>
            <a:r>
              <a:rPr kumimoji="1" lang="ja-JP" altLang="en-US" sz="3200" dirty="0" smtClean="0"/>
              <a:t>研究</a:t>
            </a:r>
            <a:r>
              <a:rPr kumimoji="1" lang="en-US" altLang="ja-JP" sz="3200" dirty="0" smtClean="0"/>
              <a:t>22</a:t>
            </a:r>
            <a:r>
              <a:rPr kumimoji="1" lang="ja-JP" altLang="en-US" sz="3200" dirty="0" smtClean="0"/>
              <a:t>　通院処遇への移行までの期間の予測</a:t>
            </a:r>
            <a:r>
              <a:rPr kumimoji="1" lang="en-US" altLang="ja-JP" sz="3200" dirty="0" smtClean="0"/>
              <a:t/>
            </a:r>
            <a:br>
              <a:rPr kumimoji="1" lang="en-US" altLang="ja-JP" sz="3200" dirty="0" smtClean="0"/>
            </a:br>
            <a:r>
              <a:rPr kumimoji="1" lang="ja-JP" altLang="en-US" sz="3200" dirty="0" smtClean="0"/>
              <a:t>通院処遇移行までの期間の分布</a:t>
            </a:r>
            <a:endParaRPr kumimoji="1" lang="ja-JP" altLang="en-US" sz="3200" dirty="0"/>
          </a:p>
        </p:txBody>
      </p:sp>
      <p:pic>
        <p:nvPicPr>
          <p:cNvPr id="1026" name="Picture 2"/>
          <p:cNvPicPr>
            <a:picLocks noChangeAspect="1" noChangeArrowheads="1"/>
          </p:cNvPicPr>
          <p:nvPr/>
        </p:nvPicPr>
        <p:blipFill>
          <a:blip r:embed="rId2" cstate="print"/>
          <a:srcRect/>
          <a:stretch>
            <a:fillRect/>
          </a:stretch>
        </p:blipFill>
        <p:spPr bwMode="auto">
          <a:xfrm>
            <a:off x="0" y="1371600"/>
            <a:ext cx="9286431" cy="5132574"/>
          </a:xfrm>
          <a:prstGeom prst="rect">
            <a:avLst/>
          </a:prstGeom>
          <a:noFill/>
          <a:ln w="9525">
            <a:noFill/>
            <a:miter lim="800000"/>
            <a:headEnd/>
            <a:tailEnd/>
          </a:ln>
          <a:effectLst/>
        </p:spPr>
      </p:pic>
      <p:sp>
        <p:nvSpPr>
          <p:cNvPr id="4" name="角丸四角形吹き出し 3"/>
          <p:cNvSpPr/>
          <p:nvPr/>
        </p:nvSpPr>
        <p:spPr>
          <a:xfrm>
            <a:off x="381000" y="1752600"/>
            <a:ext cx="7772400" cy="3048000"/>
          </a:xfrm>
          <a:prstGeom prst="wedgeRoundRectCallout">
            <a:avLst>
              <a:gd name="adj1" fmla="val -27295"/>
              <a:gd name="adj2" fmla="val 74038"/>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solidFill>
                  <a:schemeClr val="bg1"/>
                </a:solidFill>
              </a:rPr>
              <a:t>平均</a:t>
            </a:r>
            <a:r>
              <a:rPr kumimoji="1" lang="en-US" altLang="ja-JP" sz="2800" dirty="0" smtClean="0">
                <a:solidFill>
                  <a:schemeClr val="bg1"/>
                </a:solidFill>
              </a:rPr>
              <a:t>734</a:t>
            </a:r>
            <a:r>
              <a:rPr kumimoji="1" lang="ja-JP" altLang="en-US" sz="2800" dirty="0" smtClean="0">
                <a:solidFill>
                  <a:schemeClr val="bg1"/>
                </a:solidFill>
              </a:rPr>
              <a:t>日</a:t>
            </a:r>
            <a:endParaRPr kumimoji="1" lang="en-US" altLang="ja-JP" sz="2800" dirty="0" smtClean="0">
              <a:solidFill>
                <a:schemeClr val="bg1"/>
              </a:solidFill>
            </a:endParaRPr>
          </a:p>
          <a:p>
            <a:pPr algn="ctr"/>
            <a:r>
              <a:rPr kumimoji="1" lang="ja-JP" altLang="en-US" sz="2800" dirty="0" smtClean="0">
                <a:solidFill>
                  <a:schemeClr val="bg1"/>
                </a:solidFill>
              </a:rPr>
              <a:t>無事に通院処遇に移行した事例だけに限ってもガイドラインの定めた</a:t>
            </a:r>
            <a:r>
              <a:rPr kumimoji="1" lang="en-US" altLang="ja-JP" sz="2800" dirty="0" smtClean="0">
                <a:solidFill>
                  <a:schemeClr val="bg1"/>
                </a:solidFill>
              </a:rPr>
              <a:t>1</a:t>
            </a:r>
            <a:r>
              <a:rPr kumimoji="1" lang="ja-JP" altLang="en-US" sz="2800" dirty="0" smtClean="0">
                <a:solidFill>
                  <a:schemeClr val="bg1"/>
                </a:solidFill>
              </a:rPr>
              <a:t>年半（</a:t>
            </a:r>
            <a:r>
              <a:rPr kumimoji="1" lang="en-US" altLang="ja-JP" sz="2800" dirty="0" smtClean="0">
                <a:solidFill>
                  <a:schemeClr val="bg1"/>
                </a:solidFill>
              </a:rPr>
              <a:t>547.5</a:t>
            </a:r>
            <a:r>
              <a:rPr kumimoji="1" lang="ja-JP" altLang="en-US" sz="2800" dirty="0" smtClean="0">
                <a:solidFill>
                  <a:schemeClr val="bg1"/>
                </a:solidFill>
              </a:rPr>
              <a:t>日）より</a:t>
            </a:r>
            <a:r>
              <a:rPr kumimoji="1" lang="en-US" altLang="ja-JP" sz="2800" dirty="0" smtClean="0">
                <a:solidFill>
                  <a:schemeClr val="bg1"/>
                </a:solidFill>
              </a:rPr>
              <a:t/>
            </a:r>
            <a:br>
              <a:rPr kumimoji="1" lang="en-US" altLang="ja-JP" sz="2800" dirty="0" smtClean="0">
                <a:solidFill>
                  <a:schemeClr val="bg1"/>
                </a:solidFill>
              </a:rPr>
            </a:br>
            <a:r>
              <a:rPr kumimoji="1" lang="ja-JP" altLang="en-US" sz="2800" dirty="0" smtClean="0">
                <a:solidFill>
                  <a:schemeClr val="bg1"/>
                </a:solidFill>
              </a:rPr>
              <a:t>約半年長い</a:t>
            </a:r>
            <a:endParaRPr kumimoji="1" lang="ja-JP" altLang="en-US" sz="2800" dirty="0">
              <a:solidFill>
                <a:schemeClr val="bg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685800"/>
          </a:xfrm>
        </p:spPr>
        <p:txBody>
          <a:bodyPr/>
          <a:lstStyle/>
          <a:p>
            <a:pPr algn="l"/>
            <a:r>
              <a:rPr kumimoji="1" lang="en-US" altLang="ja-JP" sz="2800" dirty="0" smtClean="0"/>
              <a:t>7</a:t>
            </a:r>
            <a:r>
              <a:rPr kumimoji="1" lang="ja-JP" altLang="en-US" sz="2800" dirty="0" smtClean="0"/>
              <a:t>種の予測妥当性研究の一覧　</a:t>
            </a:r>
            <a:r>
              <a:rPr kumimoji="1" lang="en-US" altLang="ja-JP" sz="2800" dirty="0" smtClean="0"/>
              <a:t>【</a:t>
            </a:r>
            <a:r>
              <a:rPr kumimoji="1" lang="ja-JP" altLang="en-US" sz="2800" dirty="0" smtClean="0"/>
              <a:t>現実的計画</a:t>
            </a:r>
            <a:r>
              <a:rPr kumimoji="1" lang="en-US" altLang="ja-JP" sz="2800" dirty="0" smtClean="0"/>
              <a:t>】</a:t>
            </a:r>
            <a:r>
              <a:rPr kumimoji="1" lang="ja-JP" altLang="en-US" sz="2800" dirty="0" smtClean="0"/>
              <a:t>の小項目</a:t>
            </a:r>
            <a:endParaRPr kumimoji="1" lang="ja-JP" altLang="en-US" sz="2800" dirty="0"/>
          </a:p>
        </p:txBody>
      </p:sp>
      <p:sp>
        <p:nvSpPr>
          <p:cNvPr id="4" name="角丸四角形吹き出し 3"/>
          <p:cNvSpPr/>
          <p:nvPr/>
        </p:nvSpPr>
        <p:spPr>
          <a:xfrm>
            <a:off x="1371600" y="5562600"/>
            <a:ext cx="5334000" cy="990600"/>
          </a:xfrm>
          <a:prstGeom prst="wedgeRoundRectCallout">
            <a:avLst>
              <a:gd name="adj1" fmla="val -20272"/>
              <a:gd name="adj2" fmla="val -6190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dirty="0" smtClean="0">
                <a:solidFill>
                  <a:srgbClr val="FFFF00"/>
                </a:solidFill>
              </a:rPr>
              <a:t>入院期間以外何も予測しない</a:t>
            </a:r>
            <a:endParaRPr lang="en-US" altLang="ja-JP" sz="2600" dirty="0" smtClean="0">
              <a:solidFill>
                <a:srgbClr val="FFFF00"/>
              </a:solidFill>
            </a:endParaRPr>
          </a:p>
        </p:txBody>
      </p:sp>
      <p:pic>
        <p:nvPicPr>
          <p:cNvPr id="13314" name="Picture 2"/>
          <p:cNvPicPr>
            <a:picLocks noChangeAspect="1" noChangeArrowheads="1"/>
          </p:cNvPicPr>
          <p:nvPr/>
        </p:nvPicPr>
        <p:blipFill>
          <a:blip r:embed="rId2" cstate="print"/>
          <a:srcRect/>
          <a:stretch>
            <a:fillRect/>
          </a:stretch>
        </p:blipFill>
        <p:spPr bwMode="auto">
          <a:xfrm>
            <a:off x="0" y="609600"/>
            <a:ext cx="8945083"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2000"/>
          </a:xfrm>
        </p:spPr>
        <p:txBody>
          <a:bodyPr/>
          <a:lstStyle/>
          <a:p>
            <a:pPr algn="l"/>
            <a:r>
              <a:rPr kumimoji="1" lang="ja-JP" altLang="en-US" sz="2800" dirty="0" smtClean="0"/>
              <a:t>７種の予測妥当性研究の一覧　</a:t>
            </a:r>
            <a:r>
              <a:rPr kumimoji="1" lang="en-US" altLang="ja-JP" sz="2800" dirty="0" smtClean="0"/>
              <a:t/>
            </a:r>
            <a:br>
              <a:rPr kumimoji="1" lang="en-US" altLang="ja-JP" sz="2800" dirty="0" smtClean="0"/>
            </a:br>
            <a:r>
              <a:rPr kumimoji="1" lang="en-US" altLang="ja-JP" sz="2800" dirty="0" smtClean="0"/>
              <a:t>【</a:t>
            </a:r>
            <a:r>
              <a:rPr kumimoji="1" lang="ja-JP" altLang="en-US" sz="2800" dirty="0" smtClean="0"/>
              <a:t>治療・ケアの継続性</a:t>
            </a:r>
            <a:r>
              <a:rPr kumimoji="1" lang="en-US" altLang="ja-JP" sz="2800" dirty="0" smtClean="0"/>
              <a:t>】</a:t>
            </a:r>
            <a:r>
              <a:rPr kumimoji="1" lang="ja-JP" altLang="en-US" sz="2800" dirty="0" smtClean="0"/>
              <a:t>の小項目</a:t>
            </a:r>
            <a:endParaRPr kumimoji="1" lang="ja-JP" altLang="en-US" sz="2800" dirty="0"/>
          </a:p>
        </p:txBody>
      </p:sp>
      <p:sp>
        <p:nvSpPr>
          <p:cNvPr id="4" name="角丸四角形吹き出し 3"/>
          <p:cNvSpPr/>
          <p:nvPr/>
        </p:nvSpPr>
        <p:spPr>
          <a:xfrm>
            <a:off x="0" y="4343400"/>
            <a:ext cx="9144000" cy="2133600"/>
          </a:xfrm>
          <a:prstGeom prst="wedgeRoundRectCallout">
            <a:avLst>
              <a:gd name="adj1" fmla="val -20272"/>
              <a:gd name="adj2" fmla="val -61903"/>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bg1"/>
                </a:solidFill>
              </a:rPr>
              <a:t>何も予測しない</a:t>
            </a:r>
          </a:p>
          <a:p>
            <a:r>
              <a:rPr lang="ja-JP" altLang="ja-JP" sz="2800" dirty="0" smtClean="0"/>
              <a:t>前回の予測妥当性の研究</a:t>
            </a:r>
            <a:r>
              <a:rPr lang="ja-JP" altLang="en-US" sz="2800" dirty="0" smtClean="0"/>
              <a:t>（西村ら</a:t>
            </a:r>
            <a:r>
              <a:rPr lang="en-US" altLang="ja-JP" sz="2800" dirty="0" smtClean="0"/>
              <a:t>,2014</a:t>
            </a:r>
            <a:r>
              <a:rPr lang="ja-JP" altLang="en-US" sz="2800" dirty="0" smtClean="0"/>
              <a:t>）</a:t>
            </a:r>
            <a:r>
              <a:rPr lang="ja-JP" altLang="ja-JP" sz="2800" dirty="0" smtClean="0"/>
              <a:t>で</a:t>
            </a:r>
            <a:r>
              <a:rPr lang="ja-JP" altLang="en-US" sz="2800" dirty="0" smtClean="0"/>
              <a:t>問題行動の有無で群間差が認められた</a:t>
            </a:r>
            <a:r>
              <a:rPr lang="en-US" altLang="ja-JP" sz="2800" dirty="0" smtClean="0"/>
              <a:t>【</a:t>
            </a:r>
            <a:r>
              <a:rPr lang="ja-JP" altLang="en-US" sz="2800" dirty="0" smtClean="0"/>
              <a:t>４）セルフモニタリング</a:t>
            </a:r>
            <a:r>
              <a:rPr lang="en-US" altLang="ja-JP" sz="2800" dirty="0" smtClean="0"/>
              <a:t>】</a:t>
            </a:r>
            <a:r>
              <a:rPr lang="ja-JP" altLang="en-US" sz="2800" dirty="0" smtClean="0"/>
              <a:t>も今回の調査では何も予測しなかった</a:t>
            </a:r>
            <a:endParaRPr lang="en-US" altLang="ja-JP" sz="2600" dirty="0" smtClean="0">
              <a:solidFill>
                <a:schemeClr val="bg1"/>
              </a:solidFill>
            </a:endParaRPr>
          </a:p>
        </p:txBody>
      </p:sp>
      <p:pic>
        <p:nvPicPr>
          <p:cNvPr id="14338" name="Picture 2"/>
          <p:cNvPicPr>
            <a:picLocks noChangeAspect="1" noChangeArrowheads="1"/>
          </p:cNvPicPr>
          <p:nvPr/>
        </p:nvPicPr>
        <p:blipFill>
          <a:blip r:embed="rId2" cstate="print"/>
          <a:srcRect/>
          <a:stretch>
            <a:fillRect/>
          </a:stretch>
        </p:blipFill>
        <p:spPr bwMode="auto">
          <a:xfrm>
            <a:off x="0" y="838200"/>
            <a:ext cx="9144000" cy="29973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85800"/>
            <a:ext cx="8229600" cy="3962400"/>
          </a:xfrm>
        </p:spPr>
        <p:txBody>
          <a:bodyPr/>
          <a:lstStyle/>
          <a:p>
            <a:r>
              <a:rPr kumimoji="1" lang="ja-JP" altLang="en-US" sz="3600" dirty="0" smtClean="0"/>
              <a:t>各項目の予測力を踏まえ</a:t>
            </a:r>
            <a:r>
              <a:rPr kumimoji="1" lang="en-US" altLang="ja-JP" dirty="0" smtClean="0"/>
              <a:t/>
            </a:r>
            <a:br>
              <a:rPr kumimoji="1" lang="en-US" altLang="ja-JP" dirty="0" smtClean="0"/>
            </a:br>
            <a:r>
              <a:rPr kumimoji="1" lang="en-US" altLang="ja-JP" dirty="0" smtClean="0"/>
              <a:t>ROC</a:t>
            </a:r>
            <a:r>
              <a:rPr kumimoji="1" lang="ja-JP" altLang="en-US" dirty="0" smtClean="0"/>
              <a:t>曲線下面積（</a:t>
            </a:r>
            <a:r>
              <a:rPr kumimoji="1" lang="en-US" altLang="ja-JP" dirty="0" smtClean="0"/>
              <a:t>AUC</a:t>
            </a:r>
            <a:r>
              <a:rPr kumimoji="1" lang="ja-JP" altLang="en-US" dirty="0" smtClean="0"/>
              <a:t>）</a:t>
            </a:r>
            <a:r>
              <a:rPr kumimoji="1" lang="en-US" altLang="ja-JP" dirty="0" smtClean="0"/>
              <a:t/>
            </a:r>
            <a:br>
              <a:rPr kumimoji="1" lang="en-US" altLang="ja-JP" dirty="0" smtClean="0"/>
            </a:br>
            <a:r>
              <a:rPr lang="ja-JP" altLang="en-US" dirty="0" smtClean="0"/>
              <a:t>を用いた予測モデルの探索</a:t>
            </a:r>
            <a:r>
              <a:rPr lang="en-US" altLang="ja-JP" dirty="0" smtClean="0"/>
              <a:t/>
            </a:r>
            <a:br>
              <a:rPr lang="en-US" altLang="ja-JP" dirty="0" smtClean="0"/>
            </a:br>
            <a:endParaRPr kumimoji="1" lang="ja-JP" altLang="en-US" dirty="0"/>
          </a:p>
        </p:txBody>
      </p:sp>
      <p:sp>
        <p:nvSpPr>
          <p:cNvPr id="3" name="下矢印 2"/>
          <p:cNvSpPr/>
          <p:nvPr/>
        </p:nvSpPr>
        <p:spPr>
          <a:xfrm>
            <a:off x="3810000" y="3505200"/>
            <a:ext cx="1143000" cy="990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4" name="角丸四角形 3"/>
          <p:cNvSpPr/>
          <p:nvPr/>
        </p:nvSpPr>
        <p:spPr>
          <a:xfrm>
            <a:off x="1828800" y="4495800"/>
            <a:ext cx="5334000" cy="1066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3200" dirty="0" smtClean="0"/>
              <a:t>共通評価項目の改訂へ</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7074" name="Group 98"/>
          <p:cNvGraphicFramePr>
            <a:graphicFrameLocks noGrp="1"/>
          </p:cNvGraphicFramePr>
          <p:nvPr/>
        </p:nvGraphicFramePr>
        <p:xfrm>
          <a:off x="714375" y="1071563"/>
          <a:ext cx="8178827" cy="4299566"/>
        </p:xfrm>
        <a:graphic>
          <a:graphicData uri="http://schemas.openxmlformats.org/drawingml/2006/table">
            <a:tbl>
              <a:tblPr/>
              <a:tblGrid>
                <a:gridCol w="2590062"/>
                <a:gridCol w="2590062"/>
                <a:gridCol w="2998703"/>
              </a:tblGrid>
              <a:tr h="104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実際に再犯を　</a:t>
                      </a: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実際には再犯を　</a:t>
                      </a:r>
                      <a:r>
                        <a:rPr kumimoji="1" lang="ja-JP" altLang="en-US" sz="3200" b="1" i="0" u="none" strike="noStrike" cap="none" normalizeH="0" baseline="0" smtClean="0">
                          <a:ln>
                            <a:noFill/>
                          </a:ln>
                          <a:solidFill>
                            <a:schemeClr val="tx1"/>
                          </a:solidFill>
                          <a:effectLst/>
                          <a:latin typeface="Century" pitchFamily="18" charset="0"/>
                          <a:ea typeface="ＭＳ Ｐゴシック" pitchFamily="50" charset="-128"/>
                          <a:cs typeface="Times New Roman" pitchFamily="18" charset="0"/>
                        </a:rPr>
                        <a:t>しなかった</a:t>
                      </a:r>
                      <a:endParaRPr kumimoji="1" lang="ja-JP" altLang="en-US" sz="32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164782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再犯を</a:t>
                      </a:r>
                      <a:endPar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t>
                      </a: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する</a:t>
                      </a: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t>
                      </a:r>
                      <a: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と予測した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真陽性</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偽陽性</a:t>
                      </a:r>
                      <a:endParaRPr kumimoji="1" lang="en-US" altLang="ja-JP" sz="3200" b="0" i="0" u="none" strike="noStrike" cap="none" normalizeH="0" baseline="0" dirty="0" smtClean="0">
                        <a:ln>
                          <a:noFill/>
                        </a:ln>
                        <a:solidFill>
                          <a:schemeClr val="bg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r>
              <a:tr h="158493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再犯を　</a:t>
                      </a:r>
                      <a: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しない　</a:t>
                      </a:r>
                      <a:r>
                        <a:rPr kumimoji="1" lang="en-US" altLang="ja-JP"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
                      </a:r>
                      <a:br>
                        <a:rPr kumimoji="1" lang="en-US" altLang="ja-JP" sz="3200" b="1"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br>
                      <a:r>
                        <a:rPr kumimoji="1" lang="ja-JP" altLang="en-US" sz="3200" b="0" i="0" u="none" strike="noStrike" cap="none" normalizeH="0" baseline="0" dirty="0" smtClean="0">
                          <a:ln>
                            <a:noFill/>
                          </a:ln>
                          <a:solidFill>
                            <a:schemeClr val="tx1"/>
                          </a:solidFill>
                          <a:effectLst/>
                          <a:latin typeface="Century" pitchFamily="18" charset="0"/>
                          <a:ea typeface="ＭＳ Ｐゴシック" pitchFamily="50" charset="-128"/>
                          <a:cs typeface="Times New Roman" pitchFamily="18" charset="0"/>
                        </a:rPr>
                        <a:t>と予測した</a:t>
                      </a:r>
                      <a:endParaRPr kumimoji="1" lang="ja-JP" altLang="en-US"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偽</a:t>
                      </a:r>
                      <a:r>
                        <a:rPr kumimoji="1" lang="ja-JP" altLang="en-US" sz="3200" b="0" i="0" u="none" strike="noStrike" cap="none" normalizeH="0" baseline="0" dirty="0" smtClean="0">
                          <a:ln>
                            <a:noFill/>
                          </a:ln>
                          <a:solidFill>
                            <a:schemeClr val="bg1"/>
                          </a:solidFill>
                          <a:effectLst/>
                          <a:latin typeface="Arial" charset="0"/>
                          <a:ea typeface="ＭＳ Ｐゴシック" pitchFamily="50" charset="-128"/>
                        </a:rPr>
                        <a:t>陰</a:t>
                      </a:r>
                      <a:r>
                        <a:rPr kumimoji="1" lang="ja-JP" altLang="en-US" sz="3200" b="0" i="0" u="none" strike="noStrike" cap="none" normalizeH="0" baseline="0" dirty="0" smtClean="0">
                          <a:ln>
                            <a:noFill/>
                          </a:ln>
                          <a:solidFill>
                            <a:schemeClr val="bg1"/>
                          </a:solidFill>
                          <a:effectLst/>
                          <a:latin typeface="Century" pitchFamily="18" charset="0"/>
                          <a:ea typeface="ＭＳ Ｐゴシック" pitchFamily="50" charset="-128"/>
                          <a:cs typeface="Times New Roman" pitchFamily="18" charset="0"/>
                        </a:rPr>
                        <a:t>性</a:t>
                      </a:r>
                      <a:endParaRPr kumimoji="1" lang="en-US" altLang="ja-JP" sz="3200" b="0" i="0" u="none" strike="noStrike" cap="none" normalizeH="0" baseline="0" dirty="0" smtClean="0">
                        <a:ln>
                          <a:noFill/>
                        </a:ln>
                        <a:solidFill>
                          <a:schemeClr val="bg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dirty="0" smtClean="0">
                          <a:ln>
                            <a:noFill/>
                          </a:ln>
                          <a:solidFill>
                            <a:schemeClr val="tx1"/>
                          </a:solidFill>
                          <a:effectLst/>
                          <a:latin typeface="Arial" charset="0"/>
                          <a:ea typeface="ＭＳ Ｐゴシック" pitchFamily="50" charset="-128"/>
                        </a:rPr>
                        <a:t>真陰性</a:t>
                      </a:r>
                      <a:endParaRPr kumimoji="1" lang="en-US" altLang="ja-JP" sz="32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15380" name="Rectangle 62"/>
          <p:cNvSpPr>
            <a:spLocks noChangeArrowheads="1"/>
          </p:cNvSpPr>
          <p:nvPr/>
        </p:nvSpPr>
        <p:spPr bwMode="auto">
          <a:xfrm>
            <a:off x="0" y="3795713"/>
            <a:ext cx="9144000" cy="0"/>
          </a:xfrm>
          <a:prstGeom prst="rect">
            <a:avLst/>
          </a:prstGeom>
          <a:noFill/>
          <a:ln w="9525">
            <a:noFill/>
            <a:miter lim="800000"/>
            <a:headEnd/>
            <a:tailEnd/>
          </a:ln>
        </p:spPr>
        <p:txBody>
          <a:bodyPr wrap="none" anchor="ctr">
            <a:spAutoFit/>
          </a:bodyPr>
          <a:lstStyle/>
          <a:p>
            <a:endParaRPr lang="ja-JP" altLang="ja-JP"/>
          </a:p>
        </p:txBody>
      </p:sp>
      <p:cxnSp>
        <p:nvCxnSpPr>
          <p:cNvPr id="5" name="直線コネクタ 4"/>
          <p:cNvCxnSpPr/>
          <p:nvPr/>
        </p:nvCxnSpPr>
        <p:spPr>
          <a:xfrm>
            <a:off x="714375" y="1071563"/>
            <a:ext cx="2571750" cy="100012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5382" name="テキスト ボックス 5"/>
          <p:cNvSpPr txBox="1">
            <a:spLocks noChangeArrowheads="1"/>
          </p:cNvSpPr>
          <p:nvPr/>
        </p:nvSpPr>
        <p:spPr bwMode="auto">
          <a:xfrm>
            <a:off x="2214563" y="1071563"/>
            <a:ext cx="1143000" cy="584200"/>
          </a:xfrm>
          <a:prstGeom prst="rect">
            <a:avLst/>
          </a:prstGeom>
          <a:noFill/>
          <a:ln w="9525">
            <a:noFill/>
            <a:miter lim="800000"/>
            <a:headEnd/>
            <a:tailEnd/>
          </a:ln>
        </p:spPr>
        <p:txBody>
          <a:bodyPr>
            <a:spAutoFit/>
          </a:bodyPr>
          <a:lstStyle/>
          <a:p>
            <a:r>
              <a:rPr lang="ja-JP" altLang="en-US" sz="3200"/>
              <a:t>結果</a:t>
            </a:r>
          </a:p>
        </p:txBody>
      </p:sp>
      <p:sp>
        <p:nvSpPr>
          <p:cNvPr id="15383" name="テキスト ボックス 6"/>
          <p:cNvSpPr txBox="1">
            <a:spLocks noChangeArrowheads="1"/>
          </p:cNvSpPr>
          <p:nvPr/>
        </p:nvSpPr>
        <p:spPr bwMode="auto">
          <a:xfrm>
            <a:off x="714375" y="1500188"/>
            <a:ext cx="1143000" cy="584200"/>
          </a:xfrm>
          <a:prstGeom prst="rect">
            <a:avLst/>
          </a:prstGeom>
          <a:noFill/>
          <a:ln w="9525">
            <a:noFill/>
            <a:miter lim="800000"/>
            <a:headEnd/>
            <a:tailEnd/>
          </a:ln>
        </p:spPr>
        <p:txBody>
          <a:bodyPr>
            <a:spAutoFit/>
          </a:bodyPr>
          <a:lstStyle/>
          <a:p>
            <a:r>
              <a:rPr lang="ja-JP" altLang="en-US" sz="3200"/>
              <a:t>予測</a:t>
            </a:r>
          </a:p>
        </p:txBody>
      </p:sp>
      <p:sp>
        <p:nvSpPr>
          <p:cNvPr id="8" name="タイトル 4"/>
          <p:cNvSpPr txBox="1">
            <a:spLocks/>
          </p:cNvSpPr>
          <p:nvPr/>
        </p:nvSpPr>
        <p:spPr>
          <a:xfrm>
            <a:off x="457200" y="274638"/>
            <a:ext cx="8229600" cy="725487"/>
          </a:xfrm>
          <a:prstGeom prst="rect">
            <a:avLst/>
          </a:prstGeom>
        </p:spPr>
        <p:txBody>
          <a:bodyPr/>
          <a:lstStyle/>
          <a:p>
            <a:pPr algn="ctr" eaLnBrk="0" hangingPunct="0">
              <a:defRPr/>
            </a:pPr>
            <a:r>
              <a:rPr lang="ja-JP" altLang="en-US" sz="3600" dirty="0" smtClean="0"/>
              <a:t>リスク予測の分割</a:t>
            </a:r>
            <a:endParaRPr lang="ja-JP" altLang="en-US" sz="3600" dirty="0"/>
          </a:p>
        </p:txBody>
      </p:sp>
      <p:sp>
        <p:nvSpPr>
          <p:cNvPr id="9" name="円/楕円 8"/>
          <p:cNvSpPr/>
          <p:nvPr/>
        </p:nvSpPr>
        <p:spPr>
          <a:xfrm>
            <a:off x="3571875" y="2643188"/>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あたり</a:t>
            </a:r>
          </a:p>
        </p:txBody>
      </p:sp>
      <p:sp>
        <p:nvSpPr>
          <p:cNvPr id="10" name="円/楕円 9"/>
          <p:cNvSpPr/>
          <p:nvPr/>
        </p:nvSpPr>
        <p:spPr>
          <a:xfrm>
            <a:off x="6429375" y="4286250"/>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あたり</a:t>
            </a:r>
          </a:p>
        </p:txBody>
      </p:sp>
      <p:sp>
        <p:nvSpPr>
          <p:cNvPr id="11" name="円/楕円 10"/>
          <p:cNvSpPr/>
          <p:nvPr/>
        </p:nvSpPr>
        <p:spPr>
          <a:xfrm>
            <a:off x="6286500" y="2643188"/>
            <a:ext cx="2071688"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はずれ</a:t>
            </a:r>
          </a:p>
        </p:txBody>
      </p:sp>
      <p:sp>
        <p:nvSpPr>
          <p:cNvPr id="12" name="円/楕円 11"/>
          <p:cNvSpPr/>
          <p:nvPr/>
        </p:nvSpPr>
        <p:spPr>
          <a:xfrm>
            <a:off x="3643313" y="4286250"/>
            <a:ext cx="2071687" cy="10001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a:t>はずれ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Grp="1" noChangeArrowheads="1"/>
          </p:cNvSpPr>
          <p:nvPr>
            <p:ph type="title"/>
          </p:nvPr>
        </p:nvSpPr>
        <p:spPr>
          <a:xfrm>
            <a:off x="395288" y="142875"/>
            <a:ext cx="8226425" cy="500063"/>
          </a:xfrm>
        </p:spPr>
        <p:txBody>
          <a:bodyPr/>
          <a:lstStyle/>
          <a:p>
            <a:pPr eaLnBrk="1" hangingPunct="1">
              <a:defRPr/>
            </a:pPr>
            <a:r>
              <a:rPr lang="en-US" altLang="ja-JP" dirty="0" smtClean="0"/>
              <a:t>ROC</a:t>
            </a:r>
            <a:r>
              <a:rPr lang="ja-JP" altLang="en-US" dirty="0" smtClean="0"/>
              <a:t>曲線</a:t>
            </a:r>
            <a:r>
              <a:rPr lang="ja-JP" altLang="en-US" sz="3200" dirty="0" smtClean="0">
                <a:solidFill>
                  <a:schemeClr val="tx1"/>
                </a:solidFill>
              </a:rPr>
              <a:t>（赤の曲線）</a:t>
            </a:r>
          </a:p>
        </p:txBody>
      </p:sp>
      <p:sp>
        <p:nvSpPr>
          <p:cNvPr id="46083" name="Text Box 18"/>
          <p:cNvSpPr txBox="1">
            <a:spLocks noChangeArrowheads="1"/>
          </p:cNvSpPr>
          <p:nvPr/>
        </p:nvSpPr>
        <p:spPr bwMode="auto">
          <a:xfrm>
            <a:off x="2568575" y="5394325"/>
            <a:ext cx="792163" cy="519113"/>
          </a:xfrm>
          <a:prstGeom prst="rect">
            <a:avLst/>
          </a:prstGeom>
          <a:noFill/>
          <a:ln w="9525">
            <a:noFill/>
            <a:miter lim="800000"/>
            <a:headEnd/>
            <a:tailEnd/>
          </a:ln>
        </p:spPr>
        <p:txBody>
          <a:bodyPr>
            <a:spAutoFit/>
          </a:bodyPr>
          <a:lstStyle/>
          <a:p>
            <a:pPr>
              <a:spcBef>
                <a:spcPct val="50000"/>
              </a:spcBef>
            </a:pPr>
            <a:r>
              <a:rPr lang="ja-JP" altLang="en-US" sz="2800"/>
              <a:t>０</a:t>
            </a:r>
          </a:p>
        </p:txBody>
      </p:sp>
      <p:sp>
        <p:nvSpPr>
          <p:cNvPr id="46084" name="Text Box 19"/>
          <p:cNvSpPr txBox="1">
            <a:spLocks noChangeArrowheads="1"/>
          </p:cNvSpPr>
          <p:nvPr/>
        </p:nvSpPr>
        <p:spPr bwMode="auto">
          <a:xfrm>
            <a:off x="7681913" y="5465763"/>
            <a:ext cx="719137" cy="519112"/>
          </a:xfrm>
          <a:prstGeom prst="rect">
            <a:avLst/>
          </a:prstGeom>
          <a:noFill/>
          <a:ln w="9525">
            <a:noFill/>
            <a:miter lim="800000"/>
            <a:headEnd/>
            <a:tailEnd/>
          </a:ln>
        </p:spPr>
        <p:txBody>
          <a:bodyPr>
            <a:spAutoFit/>
          </a:bodyPr>
          <a:lstStyle/>
          <a:p>
            <a:pPr>
              <a:spcBef>
                <a:spcPct val="50000"/>
              </a:spcBef>
            </a:pPr>
            <a:r>
              <a:rPr lang="ja-JP" altLang="en-US" sz="2800"/>
              <a:t>１</a:t>
            </a:r>
          </a:p>
        </p:txBody>
      </p:sp>
      <p:sp>
        <p:nvSpPr>
          <p:cNvPr id="46085" name="Text Box 20"/>
          <p:cNvSpPr txBox="1">
            <a:spLocks noChangeArrowheads="1"/>
          </p:cNvSpPr>
          <p:nvPr/>
        </p:nvSpPr>
        <p:spPr bwMode="auto">
          <a:xfrm>
            <a:off x="2065338" y="714375"/>
            <a:ext cx="647700" cy="519113"/>
          </a:xfrm>
          <a:prstGeom prst="rect">
            <a:avLst/>
          </a:prstGeom>
          <a:noFill/>
          <a:ln w="9525">
            <a:noFill/>
            <a:miter lim="800000"/>
            <a:headEnd/>
            <a:tailEnd/>
          </a:ln>
        </p:spPr>
        <p:txBody>
          <a:bodyPr>
            <a:spAutoFit/>
          </a:bodyPr>
          <a:lstStyle/>
          <a:p>
            <a:pPr>
              <a:spcBef>
                <a:spcPct val="50000"/>
              </a:spcBef>
            </a:pPr>
            <a:r>
              <a:rPr lang="ja-JP" altLang="en-US" sz="2800"/>
              <a:t>１</a:t>
            </a:r>
          </a:p>
        </p:txBody>
      </p:sp>
      <p:sp>
        <p:nvSpPr>
          <p:cNvPr id="46086" name="Text Box 21"/>
          <p:cNvSpPr txBox="1">
            <a:spLocks noChangeArrowheads="1"/>
          </p:cNvSpPr>
          <p:nvPr/>
        </p:nvSpPr>
        <p:spPr bwMode="auto">
          <a:xfrm>
            <a:off x="5089525" y="5465763"/>
            <a:ext cx="719138" cy="519112"/>
          </a:xfrm>
          <a:prstGeom prst="rect">
            <a:avLst/>
          </a:prstGeom>
          <a:noFill/>
          <a:ln w="9525">
            <a:noFill/>
            <a:miter lim="800000"/>
            <a:headEnd/>
            <a:tailEnd/>
          </a:ln>
        </p:spPr>
        <p:txBody>
          <a:bodyPr>
            <a:spAutoFit/>
          </a:bodyPr>
          <a:lstStyle/>
          <a:p>
            <a:pPr>
              <a:spcBef>
                <a:spcPct val="50000"/>
              </a:spcBef>
            </a:pPr>
            <a:r>
              <a:rPr lang="en-US" altLang="ja-JP" sz="2800"/>
              <a:t>0.5</a:t>
            </a:r>
          </a:p>
        </p:txBody>
      </p:sp>
      <p:graphicFrame>
        <p:nvGraphicFramePr>
          <p:cNvPr id="139299" name="Group 35"/>
          <p:cNvGraphicFramePr>
            <a:graphicFrameLocks noGrp="1"/>
          </p:cNvGraphicFramePr>
          <p:nvPr/>
        </p:nvGraphicFramePr>
        <p:xfrm>
          <a:off x="2784475" y="785813"/>
          <a:ext cx="5257800" cy="4608513"/>
        </p:xfrm>
        <a:graphic>
          <a:graphicData uri="http://schemas.openxmlformats.org/drawingml/2006/table">
            <a:tbl>
              <a:tblPr/>
              <a:tblGrid>
                <a:gridCol w="5257800"/>
              </a:tblGrid>
              <a:tr h="4608513">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1" lang="ja-JP" altLang="ja-JP" sz="28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093" name="Rectangle 36"/>
          <p:cNvSpPr>
            <a:spLocks noChangeArrowheads="1"/>
          </p:cNvSpPr>
          <p:nvPr/>
        </p:nvSpPr>
        <p:spPr bwMode="auto">
          <a:xfrm>
            <a:off x="1992313" y="2873375"/>
            <a:ext cx="679450" cy="519113"/>
          </a:xfrm>
          <a:prstGeom prst="rect">
            <a:avLst/>
          </a:prstGeom>
          <a:noFill/>
          <a:ln w="9525">
            <a:noFill/>
            <a:miter lim="800000"/>
            <a:headEnd/>
            <a:tailEnd/>
          </a:ln>
        </p:spPr>
        <p:txBody>
          <a:bodyPr wrap="none">
            <a:spAutoFit/>
          </a:bodyPr>
          <a:lstStyle/>
          <a:p>
            <a:r>
              <a:rPr lang="en-US" altLang="ja-JP" sz="2800"/>
              <a:t>0.5</a:t>
            </a:r>
          </a:p>
        </p:txBody>
      </p:sp>
      <p:sp>
        <p:nvSpPr>
          <p:cNvPr id="46094" name="Text Box 37"/>
          <p:cNvSpPr txBox="1">
            <a:spLocks noChangeArrowheads="1"/>
          </p:cNvSpPr>
          <p:nvPr/>
        </p:nvSpPr>
        <p:spPr bwMode="auto">
          <a:xfrm>
            <a:off x="4800600" y="5903913"/>
            <a:ext cx="4343401" cy="954107"/>
          </a:xfrm>
          <a:prstGeom prst="rect">
            <a:avLst/>
          </a:prstGeom>
          <a:noFill/>
          <a:ln w="9525">
            <a:noFill/>
            <a:miter lim="800000"/>
            <a:headEnd/>
            <a:tailEnd/>
          </a:ln>
        </p:spPr>
        <p:txBody>
          <a:bodyPr wrap="square">
            <a:spAutoFit/>
          </a:bodyPr>
          <a:lstStyle/>
          <a:p>
            <a:pPr>
              <a:spcBef>
                <a:spcPct val="50000"/>
              </a:spcBef>
            </a:pPr>
            <a:r>
              <a:rPr lang="ja-JP" altLang="en-US" sz="2800" dirty="0" smtClean="0">
                <a:latin typeface="Century" pitchFamily="18" charset="0"/>
                <a:ea typeface="ＭＳ Ｐゴシック" pitchFamily="50" charset="-128"/>
                <a:cs typeface="Times New Roman" pitchFamily="18" charset="0"/>
              </a:rPr>
              <a:t>偽陽</a:t>
            </a:r>
            <a:r>
              <a:rPr lang="ja-JP" altLang="en-US" sz="2800" dirty="0" smtClean="0"/>
              <a:t>性率：</a:t>
            </a:r>
            <a:r>
              <a:rPr lang="en-US" altLang="ja-JP" sz="2800" dirty="0"/>
              <a:t/>
            </a:r>
            <a:br>
              <a:rPr lang="en-US" altLang="ja-JP" sz="2800" dirty="0"/>
            </a:br>
            <a:r>
              <a:rPr lang="ja-JP" altLang="en-US" sz="2800" dirty="0" smtClean="0">
                <a:latin typeface="Century" pitchFamily="18" charset="0"/>
                <a:ea typeface="ＭＳ Ｐゴシック" pitchFamily="50" charset="-128"/>
                <a:cs typeface="Times New Roman" pitchFamily="18" charset="0"/>
              </a:rPr>
              <a:t>偽陽</a:t>
            </a:r>
            <a:r>
              <a:rPr lang="ja-JP" altLang="en-US" sz="2800" dirty="0" smtClean="0"/>
              <a:t>性数</a:t>
            </a:r>
            <a:r>
              <a:rPr lang="en-US" altLang="ja-JP" sz="2800" dirty="0" smtClean="0"/>
              <a:t>/</a:t>
            </a:r>
            <a:r>
              <a:rPr lang="ja-JP" altLang="en-US" sz="2800" dirty="0" smtClean="0"/>
              <a:t>偽陽性＋真陰性</a:t>
            </a:r>
            <a:endParaRPr lang="en-US" altLang="ja-JP" sz="2800" dirty="0"/>
          </a:p>
        </p:txBody>
      </p:sp>
      <p:sp>
        <p:nvSpPr>
          <p:cNvPr id="46095" name="Text Box 38"/>
          <p:cNvSpPr txBox="1">
            <a:spLocks noChangeArrowheads="1"/>
          </p:cNvSpPr>
          <p:nvPr/>
        </p:nvSpPr>
        <p:spPr bwMode="auto">
          <a:xfrm>
            <a:off x="0" y="685800"/>
            <a:ext cx="1882775" cy="4062651"/>
          </a:xfrm>
          <a:prstGeom prst="rect">
            <a:avLst/>
          </a:prstGeom>
          <a:noFill/>
          <a:ln w="9525">
            <a:noFill/>
            <a:miter lim="800000"/>
            <a:headEnd/>
            <a:tailEnd/>
          </a:ln>
        </p:spPr>
        <p:txBody>
          <a:bodyPr wrap="square">
            <a:spAutoFit/>
          </a:bodyPr>
          <a:lstStyle/>
          <a:p>
            <a:pPr>
              <a:spcBef>
                <a:spcPct val="50000"/>
              </a:spcBef>
            </a:pPr>
            <a:r>
              <a:rPr lang="ja-JP" altLang="en-US" sz="2800" dirty="0" smtClean="0"/>
              <a:t>真陽性率</a:t>
            </a:r>
            <a:r>
              <a:rPr lang="en-US" altLang="ja-JP" sz="2800" dirty="0"/>
              <a:t>:</a:t>
            </a:r>
          </a:p>
          <a:p>
            <a:pPr>
              <a:spcBef>
                <a:spcPct val="50000"/>
              </a:spcBef>
            </a:pPr>
            <a:r>
              <a:rPr lang="ja-JP" altLang="en-US" sz="2800" dirty="0" smtClean="0"/>
              <a:t>真陽性数</a:t>
            </a:r>
            <a:r>
              <a:rPr lang="en-US" altLang="ja-JP" sz="2800" dirty="0" smtClean="0"/>
              <a:t>/</a:t>
            </a:r>
            <a:r>
              <a:rPr lang="ja-JP" altLang="en-US" sz="2800" dirty="0" smtClean="0"/>
              <a:t>真陽性＋偽陰性</a:t>
            </a:r>
            <a:endParaRPr lang="en-US" altLang="ja-JP" sz="2800" dirty="0"/>
          </a:p>
          <a:p>
            <a:pPr>
              <a:spcBef>
                <a:spcPct val="50000"/>
              </a:spcBef>
            </a:pPr>
            <a:r>
              <a:rPr lang="ja-JP" altLang="en-US" sz="2400" dirty="0">
                <a:solidFill>
                  <a:srgbClr val="002060"/>
                </a:solidFill>
              </a:rPr>
              <a:t>「実際に再犯をした人のうちに、予想が的中した割合」</a:t>
            </a:r>
            <a:endParaRPr lang="en-US" altLang="ja-JP" sz="2400" dirty="0">
              <a:solidFill>
                <a:srgbClr val="002060"/>
              </a:solidFill>
            </a:endParaRPr>
          </a:p>
        </p:txBody>
      </p:sp>
      <p:sp>
        <p:nvSpPr>
          <p:cNvPr id="46096" name="Freeform 40"/>
          <p:cNvSpPr>
            <a:spLocks/>
          </p:cNvSpPr>
          <p:nvPr/>
        </p:nvSpPr>
        <p:spPr bwMode="auto">
          <a:xfrm>
            <a:off x="2784475" y="785813"/>
            <a:ext cx="5257800" cy="4537075"/>
          </a:xfrm>
          <a:custGeom>
            <a:avLst/>
            <a:gdLst>
              <a:gd name="T0" fmla="*/ 2147483647 w 3312"/>
              <a:gd name="T1" fmla="*/ 0 h 2858"/>
              <a:gd name="T2" fmla="*/ 2147483647 w 3312"/>
              <a:gd name="T3" fmla="*/ 2147483647 h 2858"/>
              <a:gd name="T4" fmla="*/ 0 w 3312"/>
              <a:gd name="T5" fmla="*/ 2147483647 h 2858"/>
              <a:gd name="T6" fmla="*/ 0 60000 65536"/>
              <a:gd name="T7" fmla="*/ 0 60000 65536"/>
              <a:gd name="T8" fmla="*/ 0 60000 65536"/>
              <a:gd name="T9" fmla="*/ 0 w 3312"/>
              <a:gd name="T10" fmla="*/ 0 h 2858"/>
              <a:gd name="T11" fmla="*/ 3312 w 3312"/>
              <a:gd name="T12" fmla="*/ 2858 h 2858"/>
            </a:gdLst>
            <a:ahLst/>
            <a:cxnLst>
              <a:cxn ang="T6">
                <a:pos x="T0" y="T1"/>
              </a:cxn>
              <a:cxn ang="T7">
                <a:pos x="T2" y="T3"/>
              </a:cxn>
              <a:cxn ang="T8">
                <a:pos x="T4" y="T5"/>
              </a:cxn>
            </a:cxnLst>
            <a:rect l="T9" t="T10" r="T11" b="T12"/>
            <a:pathLst>
              <a:path w="3312" h="2858">
                <a:moveTo>
                  <a:pt x="3312" y="0"/>
                </a:moveTo>
                <a:cubicBezTo>
                  <a:pt x="2476" y="147"/>
                  <a:pt x="1641" y="295"/>
                  <a:pt x="1089" y="771"/>
                </a:cubicBezTo>
                <a:cubicBezTo>
                  <a:pt x="537" y="1247"/>
                  <a:pt x="268" y="2052"/>
                  <a:pt x="0" y="2858"/>
                </a:cubicBezTo>
              </a:path>
            </a:pathLst>
          </a:custGeom>
          <a:ln>
            <a:solidFill>
              <a:srgbClr val="FF0000"/>
            </a:solidFill>
            <a:headEnd/>
            <a:tailEnd/>
          </a:ln>
        </p:spPr>
        <p:style>
          <a:lnRef idx="3">
            <a:schemeClr val="accent6"/>
          </a:lnRef>
          <a:fillRef idx="0">
            <a:schemeClr val="accent6"/>
          </a:fillRef>
          <a:effectRef idx="2">
            <a:schemeClr val="accent6"/>
          </a:effectRef>
          <a:fontRef idx="minor">
            <a:schemeClr val="tx1"/>
          </a:fontRef>
        </p:style>
        <p:txBody>
          <a:bodyPr/>
          <a:lstStyle/>
          <a:p>
            <a:endParaRPr lang="ja-JP" altLang="en-US"/>
          </a:p>
        </p:txBody>
      </p:sp>
      <p:sp>
        <p:nvSpPr>
          <p:cNvPr id="46097" name="Line 41"/>
          <p:cNvSpPr>
            <a:spLocks noChangeShapeType="1"/>
          </p:cNvSpPr>
          <p:nvPr/>
        </p:nvSpPr>
        <p:spPr bwMode="auto">
          <a:xfrm flipH="1">
            <a:off x="2857500" y="785813"/>
            <a:ext cx="5184775" cy="4537075"/>
          </a:xfrm>
          <a:prstGeom prst="line">
            <a:avLst/>
          </a:prstGeom>
          <a:noFill/>
          <a:ln w="38100" cap="rnd">
            <a:solidFill>
              <a:schemeClr val="tx1"/>
            </a:solidFill>
            <a:prstDash val="sysDot"/>
            <a:round/>
            <a:headEnd/>
            <a:tailEnd/>
          </a:ln>
        </p:spPr>
        <p:txBody>
          <a:bodyPr/>
          <a:lstStyle/>
          <a:p>
            <a:endParaRPr lang="ja-JP" altLang="en-US"/>
          </a:p>
        </p:txBody>
      </p:sp>
      <p:sp>
        <p:nvSpPr>
          <p:cNvPr id="46098" name="Text Box 37"/>
          <p:cNvSpPr txBox="1">
            <a:spLocks noChangeArrowheads="1"/>
          </p:cNvSpPr>
          <p:nvPr/>
        </p:nvSpPr>
        <p:spPr bwMode="auto">
          <a:xfrm>
            <a:off x="0" y="5791200"/>
            <a:ext cx="4676775" cy="830262"/>
          </a:xfrm>
          <a:prstGeom prst="rect">
            <a:avLst/>
          </a:prstGeom>
          <a:noFill/>
          <a:ln w="9525">
            <a:noFill/>
            <a:miter lim="800000"/>
            <a:headEnd/>
            <a:tailEnd/>
          </a:ln>
        </p:spPr>
        <p:txBody>
          <a:bodyPr>
            <a:spAutoFit/>
          </a:bodyPr>
          <a:lstStyle/>
          <a:p>
            <a:pPr>
              <a:spcBef>
                <a:spcPct val="50000"/>
              </a:spcBef>
            </a:pPr>
            <a:r>
              <a:rPr lang="ja-JP" altLang="en-US" sz="2400" dirty="0">
                <a:solidFill>
                  <a:srgbClr val="002060"/>
                </a:solidFill>
              </a:rPr>
              <a:t>「実際には再犯しなかった人のうち、間違って再犯すると予測した割合」</a:t>
            </a:r>
            <a:endParaRPr lang="en-US" altLang="ja-JP" sz="2400" dirty="0">
              <a:solidFill>
                <a:srgbClr val="002060"/>
              </a:solidFill>
            </a:endParaRPr>
          </a:p>
        </p:txBody>
      </p:sp>
      <p:sp>
        <p:nvSpPr>
          <p:cNvPr id="14" name="角丸四角形吹き出し 13"/>
          <p:cNvSpPr/>
          <p:nvPr/>
        </p:nvSpPr>
        <p:spPr>
          <a:xfrm>
            <a:off x="304800" y="4953000"/>
            <a:ext cx="8643966" cy="1905000"/>
          </a:xfrm>
          <a:prstGeom prst="wedgeRoundRectCallout">
            <a:avLst>
              <a:gd name="adj1" fmla="val -8979"/>
              <a:gd name="adj2" fmla="val -87078"/>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bg1"/>
                </a:solidFill>
              </a:rPr>
              <a:t>真陽性が多くて偽陽性が少ないのが良く当たる尺度</a:t>
            </a:r>
            <a:endParaRPr lang="en-US" altLang="ja-JP" sz="2800" dirty="0" smtClean="0">
              <a:solidFill>
                <a:schemeClr val="bg1"/>
              </a:solidFill>
            </a:endParaRPr>
          </a:p>
          <a:p>
            <a:pPr algn="ctr">
              <a:defRPr/>
            </a:pPr>
            <a:r>
              <a:rPr lang="ja-JP" altLang="en-US" sz="2800" dirty="0" smtClean="0">
                <a:solidFill>
                  <a:schemeClr val="bg1"/>
                </a:solidFill>
              </a:rPr>
              <a:t>＝左上の角に曲線が近づくほど良い</a:t>
            </a:r>
            <a:endParaRPr lang="en-US" altLang="ja-JP" sz="2800" dirty="0" smtClean="0">
              <a:solidFill>
                <a:schemeClr val="bg1"/>
              </a:solidFill>
            </a:endParaRPr>
          </a:p>
          <a:p>
            <a:pPr algn="ctr">
              <a:defRPr/>
            </a:pPr>
            <a:r>
              <a:rPr lang="ja-JP" altLang="en-US" sz="2800" dirty="0" smtClean="0">
                <a:solidFill>
                  <a:schemeClr val="bg1"/>
                </a:solidFill>
              </a:rPr>
              <a:t>＝</a:t>
            </a:r>
            <a:r>
              <a:rPr lang="en-US" altLang="ja-JP" sz="2800" dirty="0" smtClean="0">
                <a:solidFill>
                  <a:schemeClr val="bg1"/>
                </a:solidFill>
              </a:rPr>
              <a:t>ROC</a:t>
            </a:r>
            <a:r>
              <a:rPr lang="ja-JP" altLang="en-US" sz="2800" dirty="0" smtClean="0">
                <a:solidFill>
                  <a:schemeClr val="bg1"/>
                </a:solidFill>
              </a:rPr>
              <a:t>曲線下面積（</a:t>
            </a:r>
            <a:r>
              <a:rPr lang="en-US" altLang="ja-JP" sz="2800" dirty="0" smtClean="0">
                <a:solidFill>
                  <a:schemeClr val="bg1"/>
                </a:solidFill>
              </a:rPr>
              <a:t>AUC</a:t>
            </a:r>
            <a:r>
              <a:rPr lang="ja-JP" altLang="en-US" sz="2800" dirty="0" smtClean="0">
                <a:solidFill>
                  <a:schemeClr val="bg1"/>
                </a:solidFill>
              </a:rPr>
              <a:t>）が広いほど良い</a:t>
            </a:r>
            <a:endParaRPr lang="ja-JP" alt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28625" y="214313"/>
            <a:ext cx="8226425" cy="869950"/>
          </a:xfrm>
        </p:spPr>
        <p:txBody>
          <a:bodyPr/>
          <a:lstStyle/>
          <a:p>
            <a:pPr eaLnBrk="1" hangingPunct="1">
              <a:defRPr/>
            </a:pPr>
            <a:r>
              <a:rPr lang="ja-JP" altLang="en-US" sz="4000" dirty="0" smtClean="0"/>
              <a:t>精度の評価＝</a:t>
            </a:r>
            <a:r>
              <a:rPr lang="en-US" altLang="ja-JP" sz="4000" dirty="0" smtClean="0"/>
              <a:t>AUC</a:t>
            </a:r>
            <a:endParaRPr lang="ja-JP" altLang="en-US" sz="2800" dirty="0" smtClean="0"/>
          </a:p>
        </p:txBody>
      </p:sp>
      <p:sp>
        <p:nvSpPr>
          <p:cNvPr id="142339" name="Rectangle 3"/>
          <p:cNvSpPr>
            <a:spLocks noGrp="1" noChangeArrowheads="1"/>
          </p:cNvSpPr>
          <p:nvPr>
            <p:ph type="body" idx="1"/>
          </p:nvPr>
        </p:nvSpPr>
        <p:spPr>
          <a:xfrm>
            <a:off x="214313" y="1071563"/>
            <a:ext cx="8572500" cy="5024437"/>
          </a:xfrm>
        </p:spPr>
        <p:txBody>
          <a:bodyPr/>
          <a:lstStyle/>
          <a:p>
            <a:pPr eaLnBrk="1" hangingPunct="1">
              <a:defRPr/>
            </a:pPr>
            <a:r>
              <a:rPr lang="en-US" altLang="ja-JP" dirty="0" smtClean="0"/>
              <a:t>ROC</a:t>
            </a:r>
            <a:r>
              <a:rPr lang="ja-JP" altLang="en-US" dirty="0" smtClean="0"/>
              <a:t>曲線の下の面積</a:t>
            </a:r>
            <a:br>
              <a:rPr lang="ja-JP" altLang="en-US" dirty="0" smtClean="0"/>
            </a:br>
            <a:r>
              <a:rPr lang="ja-JP" altLang="en-US" dirty="0" smtClean="0"/>
              <a:t>＝</a:t>
            </a:r>
            <a:r>
              <a:rPr lang="en-US" altLang="ja-JP" dirty="0" smtClean="0"/>
              <a:t>AUC(Area Under Curve)</a:t>
            </a:r>
            <a:r>
              <a:rPr lang="ja-JP" altLang="en-US" dirty="0" smtClean="0"/>
              <a:t>が広いほど評価法の精度が高い</a:t>
            </a:r>
            <a:r>
              <a:rPr lang="en-US" altLang="ja-JP" dirty="0" smtClean="0"/>
              <a:t/>
            </a:r>
            <a:br>
              <a:rPr lang="en-US" altLang="ja-JP" dirty="0" smtClean="0"/>
            </a:br>
            <a:r>
              <a:rPr lang="en-US" altLang="ja-JP" sz="2800" dirty="0" smtClean="0"/>
              <a:t>AUC</a:t>
            </a:r>
            <a:r>
              <a:rPr lang="ja-JP" altLang="en-US" sz="2800" dirty="0" smtClean="0"/>
              <a:t>は</a:t>
            </a:r>
            <a:r>
              <a:rPr lang="en-US" altLang="ja-JP" sz="2800" dirty="0" smtClean="0"/>
              <a:t>0.5</a:t>
            </a:r>
            <a:r>
              <a:rPr lang="ja-JP" altLang="en-US" sz="2800" dirty="0" smtClean="0"/>
              <a:t>～</a:t>
            </a:r>
            <a:r>
              <a:rPr lang="en-US" altLang="ja-JP" sz="2800" dirty="0" smtClean="0"/>
              <a:t>1.0</a:t>
            </a:r>
            <a:r>
              <a:rPr lang="ja-JP" altLang="en-US" sz="2800" dirty="0" smtClean="0"/>
              <a:t>の値をとる。（全く偶然で半分＝</a:t>
            </a:r>
            <a:r>
              <a:rPr lang="en-US" altLang="ja-JP" sz="2800" dirty="0" smtClean="0"/>
              <a:t>0.5</a:t>
            </a:r>
            <a:r>
              <a:rPr lang="ja-JP" altLang="en-US" sz="2800" dirty="0" smtClean="0"/>
              <a:t>になる）</a:t>
            </a:r>
            <a:endParaRPr lang="en-US" altLang="ja-JP" sz="2800" dirty="0" smtClean="0"/>
          </a:p>
          <a:p>
            <a:pPr eaLnBrk="1" hangingPunct="1">
              <a:buFont typeface="Wingdings" pitchFamily="2" charset="2"/>
              <a:buNone/>
              <a:defRPr/>
            </a:pPr>
            <a:r>
              <a:rPr lang="ja-JP" altLang="en-US" dirty="0" smtClean="0"/>
              <a:t>　　</a:t>
            </a:r>
            <a:r>
              <a:rPr lang="en-US" altLang="ja-JP" sz="2800" dirty="0" smtClean="0"/>
              <a:t>VRAG</a:t>
            </a:r>
            <a:r>
              <a:rPr lang="ja-JP" altLang="en-US" sz="2800" dirty="0" smtClean="0"/>
              <a:t>　　：　</a:t>
            </a:r>
            <a:r>
              <a:rPr lang="en-US" altLang="ja-JP" sz="2800" dirty="0" smtClean="0"/>
              <a:t>AUC=0.76 </a:t>
            </a:r>
            <a:r>
              <a:rPr lang="ja-JP" altLang="en-US" sz="2800" dirty="0" smtClean="0"/>
              <a:t>　（</a:t>
            </a:r>
            <a:r>
              <a:rPr lang="en-US" altLang="ja-JP" sz="2800" dirty="0" err="1" smtClean="0"/>
              <a:t>Quisey</a:t>
            </a:r>
            <a:r>
              <a:rPr lang="ja-JP" altLang="en-US" sz="2800" dirty="0" smtClean="0"/>
              <a:t>ら</a:t>
            </a:r>
            <a:r>
              <a:rPr lang="en-US" altLang="ja-JP" sz="2800" dirty="0" smtClean="0"/>
              <a:t>,1998)</a:t>
            </a:r>
          </a:p>
          <a:p>
            <a:pPr algn="r" eaLnBrk="1" hangingPunct="1">
              <a:buFont typeface="Wingdings" pitchFamily="2" charset="2"/>
              <a:buNone/>
              <a:defRPr/>
            </a:pPr>
            <a:r>
              <a:rPr lang="ja-JP" altLang="en-US" sz="2800" dirty="0" smtClean="0"/>
              <a:t>　　</a:t>
            </a:r>
            <a:r>
              <a:rPr lang="en-US" altLang="ja-JP" sz="2800" dirty="0" smtClean="0"/>
              <a:t>ICT</a:t>
            </a:r>
            <a:r>
              <a:rPr lang="ja-JP" altLang="en-US" sz="2800" dirty="0" smtClean="0"/>
              <a:t>　　　　：　</a:t>
            </a:r>
            <a:r>
              <a:rPr lang="en-US" altLang="ja-JP" sz="2800" dirty="0" smtClean="0"/>
              <a:t>AUC=0.88</a:t>
            </a:r>
            <a:r>
              <a:rPr lang="ja-JP" altLang="en-US" sz="2800" dirty="0" smtClean="0"/>
              <a:t>　</a:t>
            </a:r>
            <a:r>
              <a:rPr lang="en-US" altLang="ja-JP" sz="2800" dirty="0" smtClean="0"/>
              <a:t> </a:t>
            </a:r>
            <a:r>
              <a:rPr lang="ja-JP" altLang="en-US" sz="2800" dirty="0" smtClean="0"/>
              <a:t>（</a:t>
            </a:r>
            <a:r>
              <a:rPr lang="en-US" altLang="ja-JP" sz="2800" dirty="0" smtClean="0"/>
              <a:t>Monahan</a:t>
            </a:r>
            <a:r>
              <a:rPr lang="ja-JP" altLang="en-US" sz="2800" dirty="0" smtClean="0"/>
              <a:t>ら</a:t>
            </a:r>
            <a:r>
              <a:rPr lang="en-US" altLang="ja-JP" sz="2800" dirty="0" smtClean="0"/>
              <a:t>,2001</a:t>
            </a:r>
            <a:r>
              <a:rPr lang="ja-JP" altLang="en-US" sz="2800" dirty="0" smtClean="0"/>
              <a:t>　</a:t>
            </a:r>
            <a:r>
              <a:rPr lang="ja-JP" altLang="en-US" sz="2000" dirty="0" smtClean="0"/>
              <a:t>ツリーの反復</a:t>
            </a:r>
            <a:r>
              <a:rPr lang="en-US" altLang="ja-JP" sz="2000" dirty="0" smtClean="0"/>
              <a:t>10</a:t>
            </a:r>
            <a:r>
              <a:rPr lang="ja-JP" altLang="en-US" sz="2000" dirty="0" smtClean="0"/>
              <a:t>回、コンピュータにデータを投入し、５つのリスククラスに分類</a:t>
            </a:r>
            <a:r>
              <a:rPr lang="ja-JP" altLang="en-US" sz="2800" dirty="0" smtClean="0"/>
              <a:t>）</a:t>
            </a:r>
            <a:endParaRPr lang="en-US" altLang="ja-JP" sz="2800" dirty="0" smtClean="0"/>
          </a:p>
          <a:p>
            <a:pPr eaLnBrk="1" hangingPunct="1">
              <a:buFont typeface="Wingdings" pitchFamily="2" charset="2"/>
              <a:buNone/>
              <a:defRPr/>
            </a:pPr>
            <a:r>
              <a:rPr lang="ja-JP" altLang="en-US" sz="2800" dirty="0" smtClean="0"/>
              <a:t>　　</a:t>
            </a:r>
            <a:r>
              <a:rPr lang="en-US" altLang="ja-JP" sz="2800" dirty="0" smtClean="0"/>
              <a:t>HCR-20</a:t>
            </a:r>
            <a:r>
              <a:rPr lang="ja-JP" altLang="en-US" sz="2800" dirty="0" smtClean="0"/>
              <a:t>　：　</a:t>
            </a:r>
            <a:r>
              <a:rPr lang="en-US" altLang="ja-JP" sz="2800" dirty="0" smtClean="0"/>
              <a:t>AUC=0.63</a:t>
            </a:r>
            <a:r>
              <a:rPr lang="ja-JP" altLang="en-US" sz="2800" dirty="0" smtClean="0"/>
              <a:t>～</a:t>
            </a:r>
            <a:r>
              <a:rPr lang="en-US" altLang="ja-JP" sz="2800" dirty="0" smtClean="0"/>
              <a:t>0.80</a:t>
            </a:r>
            <a:r>
              <a:rPr lang="ja-JP" altLang="en-US" sz="2800" dirty="0" smtClean="0"/>
              <a:t>　</a:t>
            </a:r>
            <a:r>
              <a:rPr lang="ja-JP" altLang="en-US" sz="2800" cap="small" dirty="0" smtClean="0"/>
              <a:t>（</a:t>
            </a:r>
            <a:r>
              <a:rPr lang="en-US" sz="2800" cap="small" dirty="0" smtClean="0"/>
              <a:t>Douglas</a:t>
            </a:r>
            <a:r>
              <a:rPr lang="en-US" altLang="ja-JP" sz="2800" cap="small" dirty="0" smtClean="0"/>
              <a:t>,1999</a:t>
            </a:r>
            <a:r>
              <a:rPr lang="en-US" sz="2800" cap="small" dirty="0" smtClean="0"/>
              <a:t>)</a:t>
            </a:r>
            <a:endParaRPr lang="ja-JP" altLang="en-US" sz="2800" dirty="0" smtClean="0"/>
          </a:p>
          <a:p>
            <a:pPr eaLnBrk="1" hangingPunct="1">
              <a:defRPr/>
            </a:pPr>
            <a:r>
              <a:rPr lang="ja-JP" altLang="en-US" sz="2800" dirty="0" smtClean="0">
                <a:solidFill>
                  <a:srgbClr val="002060"/>
                </a:solidFill>
              </a:rPr>
              <a:t>評価法のカットオフ値をどこに定めるかは、的中率＋どちらのはずれを減らしたいかを加味して決める</a:t>
            </a:r>
            <a:endParaRPr lang="ja-JP" altLang="en-US" dirty="0" smtClean="0">
              <a:solidFill>
                <a:srgbClr val="00206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Grp="1" noChangeArrowheads="1"/>
          </p:cNvSpPr>
          <p:nvPr>
            <p:ph type="title"/>
          </p:nvPr>
        </p:nvSpPr>
        <p:spPr>
          <a:xfrm>
            <a:off x="395288" y="142875"/>
            <a:ext cx="8226425" cy="500063"/>
          </a:xfrm>
        </p:spPr>
        <p:txBody>
          <a:bodyPr/>
          <a:lstStyle/>
          <a:p>
            <a:pPr eaLnBrk="1" hangingPunct="1">
              <a:defRPr/>
            </a:pPr>
            <a:r>
              <a:rPr lang="en-US" altLang="ja-JP" dirty="0" smtClean="0"/>
              <a:t>ROC</a:t>
            </a:r>
            <a:r>
              <a:rPr lang="ja-JP" altLang="en-US" dirty="0" smtClean="0"/>
              <a:t>曲線</a:t>
            </a:r>
            <a:r>
              <a:rPr lang="ja-JP" altLang="en-US" sz="3200" dirty="0" smtClean="0">
                <a:solidFill>
                  <a:schemeClr val="tx1"/>
                </a:solidFill>
              </a:rPr>
              <a:t>（赤の曲線）</a:t>
            </a:r>
          </a:p>
        </p:txBody>
      </p:sp>
      <p:sp>
        <p:nvSpPr>
          <p:cNvPr id="46083" name="Text Box 18"/>
          <p:cNvSpPr txBox="1">
            <a:spLocks noChangeArrowheads="1"/>
          </p:cNvSpPr>
          <p:nvPr/>
        </p:nvSpPr>
        <p:spPr bwMode="auto">
          <a:xfrm>
            <a:off x="2568575" y="5394325"/>
            <a:ext cx="792163" cy="519113"/>
          </a:xfrm>
          <a:prstGeom prst="rect">
            <a:avLst/>
          </a:prstGeom>
          <a:noFill/>
          <a:ln w="9525">
            <a:noFill/>
            <a:miter lim="800000"/>
            <a:headEnd/>
            <a:tailEnd/>
          </a:ln>
        </p:spPr>
        <p:txBody>
          <a:bodyPr>
            <a:spAutoFit/>
          </a:bodyPr>
          <a:lstStyle/>
          <a:p>
            <a:pPr>
              <a:spcBef>
                <a:spcPct val="50000"/>
              </a:spcBef>
            </a:pPr>
            <a:r>
              <a:rPr lang="ja-JP" altLang="en-US" sz="2800"/>
              <a:t>０</a:t>
            </a:r>
          </a:p>
        </p:txBody>
      </p:sp>
      <p:sp>
        <p:nvSpPr>
          <p:cNvPr id="46084" name="Text Box 19"/>
          <p:cNvSpPr txBox="1">
            <a:spLocks noChangeArrowheads="1"/>
          </p:cNvSpPr>
          <p:nvPr/>
        </p:nvSpPr>
        <p:spPr bwMode="auto">
          <a:xfrm>
            <a:off x="7681913" y="5465763"/>
            <a:ext cx="719137" cy="519112"/>
          </a:xfrm>
          <a:prstGeom prst="rect">
            <a:avLst/>
          </a:prstGeom>
          <a:noFill/>
          <a:ln w="9525">
            <a:noFill/>
            <a:miter lim="800000"/>
            <a:headEnd/>
            <a:tailEnd/>
          </a:ln>
        </p:spPr>
        <p:txBody>
          <a:bodyPr>
            <a:spAutoFit/>
          </a:bodyPr>
          <a:lstStyle/>
          <a:p>
            <a:pPr>
              <a:spcBef>
                <a:spcPct val="50000"/>
              </a:spcBef>
            </a:pPr>
            <a:r>
              <a:rPr lang="ja-JP" altLang="en-US" sz="2800"/>
              <a:t>１</a:t>
            </a:r>
          </a:p>
        </p:txBody>
      </p:sp>
      <p:sp>
        <p:nvSpPr>
          <p:cNvPr id="46085" name="Text Box 20"/>
          <p:cNvSpPr txBox="1">
            <a:spLocks noChangeArrowheads="1"/>
          </p:cNvSpPr>
          <p:nvPr/>
        </p:nvSpPr>
        <p:spPr bwMode="auto">
          <a:xfrm>
            <a:off x="2065338" y="714375"/>
            <a:ext cx="647700" cy="519113"/>
          </a:xfrm>
          <a:prstGeom prst="rect">
            <a:avLst/>
          </a:prstGeom>
          <a:noFill/>
          <a:ln w="9525">
            <a:noFill/>
            <a:miter lim="800000"/>
            <a:headEnd/>
            <a:tailEnd/>
          </a:ln>
        </p:spPr>
        <p:txBody>
          <a:bodyPr>
            <a:spAutoFit/>
          </a:bodyPr>
          <a:lstStyle/>
          <a:p>
            <a:pPr>
              <a:spcBef>
                <a:spcPct val="50000"/>
              </a:spcBef>
            </a:pPr>
            <a:r>
              <a:rPr lang="ja-JP" altLang="en-US" sz="2800"/>
              <a:t>１</a:t>
            </a:r>
          </a:p>
        </p:txBody>
      </p:sp>
      <p:sp>
        <p:nvSpPr>
          <p:cNvPr id="46086" name="Text Box 21"/>
          <p:cNvSpPr txBox="1">
            <a:spLocks noChangeArrowheads="1"/>
          </p:cNvSpPr>
          <p:nvPr/>
        </p:nvSpPr>
        <p:spPr bwMode="auto">
          <a:xfrm>
            <a:off x="5089525" y="5465763"/>
            <a:ext cx="719138" cy="519112"/>
          </a:xfrm>
          <a:prstGeom prst="rect">
            <a:avLst/>
          </a:prstGeom>
          <a:noFill/>
          <a:ln w="9525">
            <a:noFill/>
            <a:miter lim="800000"/>
            <a:headEnd/>
            <a:tailEnd/>
          </a:ln>
        </p:spPr>
        <p:txBody>
          <a:bodyPr>
            <a:spAutoFit/>
          </a:bodyPr>
          <a:lstStyle/>
          <a:p>
            <a:pPr>
              <a:spcBef>
                <a:spcPct val="50000"/>
              </a:spcBef>
            </a:pPr>
            <a:r>
              <a:rPr lang="en-US" altLang="ja-JP" sz="2800"/>
              <a:t>0.5</a:t>
            </a:r>
          </a:p>
        </p:txBody>
      </p:sp>
      <p:graphicFrame>
        <p:nvGraphicFramePr>
          <p:cNvPr id="139299" name="Group 35"/>
          <p:cNvGraphicFramePr>
            <a:graphicFrameLocks noGrp="1"/>
          </p:cNvGraphicFramePr>
          <p:nvPr/>
        </p:nvGraphicFramePr>
        <p:xfrm>
          <a:off x="2784475" y="785813"/>
          <a:ext cx="5257800" cy="4608513"/>
        </p:xfrm>
        <a:graphic>
          <a:graphicData uri="http://schemas.openxmlformats.org/drawingml/2006/table">
            <a:tbl>
              <a:tblPr/>
              <a:tblGrid>
                <a:gridCol w="5257800"/>
              </a:tblGrid>
              <a:tr h="4608513">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1" lang="ja-JP" altLang="ja-JP" sz="2800" b="0" i="0" u="none" strike="noStrike" cap="none" normalizeH="0" baseline="0" dirty="0" smtClean="0">
                        <a:ln>
                          <a:noFill/>
                        </a:ln>
                        <a:solidFill>
                          <a:schemeClr val="tx1"/>
                        </a:solidFill>
                        <a:effectLst>
                          <a:outerShdw blurRad="38100" dist="38100" dir="2700000" algn="tl">
                            <a:srgbClr val="000000"/>
                          </a:outerShdw>
                        </a:effectLst>
                        <a:latin typeface="Arial" charset="0"/>
                        <a:ea typeface="ＭＳ Ｐゴシック" pitchFamily="50" charset="-128"/>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6093" name="Rectangle 36"/>
          <p:cNvSpPr>
            <a:spLocks noChangeArrowheads="1"/>
          </p:cNvSpPr>
          <p:nvPr/>
        </p:nvSpPr>
        <p:spPr bwMode="auto">
          <a:xfrm>
            <a:off x="1992313" y="2873375"/>
            <a:ext cx="679450" cy="519113"/>
          </a:xfrm>
          <a:prstGeom prst="rect">
            <a:avLst/>
          </a:prstGeom>
          <a:noFill/>
          <a:ln w="9525">
            <a:noFill/>
            <a:miter lim="800000"/>
            <a:headEnd/>
            <a:tailEnd/>
          </a:ln>
        </p:spPr>
        <p:txBody>
          <a:bodyPr wrap="none">
            <a:spAutoFit/>
          </a:bodyPr>
          <a:lstStyle/>
          <a:p>
            <a:r>
              <a:rPr lang="en-US" altLang="ja-JP" sz="2800"/>
              <a:t>0.5</a:t>
            </a:r>
          </a:p>
        </p:txBody>
      </p:sp>
      <p:sp>
        <p:nvSpPr>
          <p:cNvPr id="46094" name="Text Box 37"/>
          <p:cNvSpPr txBox="1">
            <a:spLocks noChangeArrowheads="1"/>
          </p:cNvSpPr>
          <p:nvPr/>
        </p:nvSpPr>
        <p:spPr bwMode="auto">
          <a:xfrm>
            <a:off x="4800600" y="5903913"/>
            <a:ext cx="4343401" cy="954107"/>
          </a:xfrm>
          <a:prstGeom prst="rect">
            <a:avLst/>
          </a:prstGeom>
          <a:noFill/>
          <a:ln w="9525">
            <a:noFill/>
            <a:miter lim="800000"/>
            <a:headEnd/>
            <a:tailEnd/>
          </a:ln>
        </p:spPr>
        <p:txBody>
          <a:bodyPr wrap="square">
            <a:spAutoFit/>
          </a:bodyPr>
          <a:lstStyle/>
          <a:p>
            <a:pPr>
              <a:spcBef>
                <a:spcPct val="50000"/>
              </a:spcBef>
            </a:pPr>
            <a:r>
              <a:rPr lang="ja-JP" altLang="en-US" sz="2800" dirty="0" smtClean="0">
                <a:latin typeface="Century" pitchFamily="18" charset="0"/>
                <a:ea typeface="ＭＳ Ｐゴシック" pitchFamily="50" charset="-128"/>
                <a:cs typeface="Times New Roman" pitchFamily="18" charset="0"/>
              </a:rPr>
              <a:t>偽陽</a:t>
            </a:r>
            <a:r>
              <a:rPr lang="ja-JP" altLang="en-US" sz="2800" dirty="0" smtClean="0"/>
              <a:t>性率：</a:t>
            </a:r>
            <a:r>
              <a:rPr lang="en-US" altLang="ja-JP" sz="2800" dirty="0"/>
              <a:t/>
            </a:r>
            <a:br>
              <a:rPr lang="en-US" altLang="ja-JP" sz="2800" dirty="0"/>
            </a:br>
            <a:r>
              <a:rPr lang="ja-JP" altLang="en-US" sz="2800" dirty="0" smtClean="0">
                <a:latin typeface="Century" pitchFamily="18" charset="0"/>
                <a:ea typeface="ＭＳ Ｐゴシック" pitchFamily="50" charset="-128"/>
                <a:cs typeface="Times New Roman" pitchFamily="18" charset="0"/>
              </a:rPr>
              <a:t>偽陽</a:t>
            </a:r>
            <a:r>
              <a:rPr lang="ja-JP" altLang="en-US" sz="2800" dirty="0" smtClean="0"/>
              <a:t>性数</a:t>
            </a:r>
            <a:r>
              <a:rPr lang="en-US" altLang="ja-JP" sz="2800" dirty="0" smtClean="0"/>
              <a:t>/</a:t>
            </a:r>
            <a:r>
              <a:rPr lang="ja-JP" altLang="en-US" sz="2800" dirty="0" smtClean="0"/>
              <a:t>偽陽性＋真陰性</a:t>
            </a:r>
            <a:endParaRPr lang="en-US" altLang="ja-JP" sz="2800" dirty="0"/>
          </a:p>
        </p:txBody>
      </p:sp>
      <p:sp>
        <p:nvSpPr>
          <p:cNvPr id="46095" name="Text Box 38"/>
          <p:cNvSpPr txBox="1">
            <a:spLocks noChangeArrowheads="1"/>
          </p:cNvSpPr>
          <p:nvPr/>
        </p:nvSpPr>
        <p:spPr bwMode="auto">
          <a:xfrm>
            <a:off x="0" y="685800"/>
            <a:ext cx="1882775" cy="4062651"/>
          </a:xfrm>
          <a:prstGeom prst="rect">
            <a:avLst/>
          </a:prstGeom>
          <a:noFill/>
          <a:ln w="9525">
            <a:noFill/>
            <a:miter lim="800000"/>
            <a:headEnd/>
            <a:tailEnd/>
          </a:ln>
        </p:spPr>
        <p:txBody>
          <a:bodyPr wrap="square">
            <a:spAutoFit/>
          </a:bodyPr>
          <a:lstStyle/>
          <a:p>
            <a:pPr>
              <a:spcBef>
                <a:spcPct val="50000"/>
              </a:spcBef>
            </a:pPr>
            <a:r>
              <a:rPr lang="ja-JP" altLang="en-US" sz="2800" dirty="0" smtClean="0"/>
              <a:t>真陽性率</a:t>
            </a:r>
            <a:r>
              <a:rPr lang="en-US" altLang="ja-JP" sz="2800" dirty="0"/>
              <a:t>:</a:t>
            </a:r>
          </a:p>
          <a:p>
            <a:pPr>
              <a:spcBef>
                <a:spcPct val="50000"/>
              </a:spcBef>
            </a:pPr>
            <a:r>
              <a:rPr lang="ja-JP" altLang="en-US" sz="2800" dirty="0" smtClean="0"/>
              <a:t>真陽性数</a:t>
            </a:r>
            <a:r>
              <a:rPr lang="en-US" altLang="ja-JP" sz="2800" dirty="0" smtClean="0"/>
              <a:t>/</a:t>
            </a:r>
            <a:r>
              <a:rPr lang="ja-JP" altLang="en-US" sz="2800" dirty="0" smtClean="0"/>
              <a:t>真陽性＋偽陰性</a:t>
            </a:r>
            <a:endParaRPr lang="en-US" altLang="ja-JP" sz="2800" dirty="0"/>
          </a:p>
          <a:p>
            <a:pPr>
              <a:spcBef>
                <a:spcPct val="50000"/>
              </a:spcBef>
            </a:pPr>
            <a:r>
              <a:rPr lang="ja-JP" altLang="en-US" sz="2400" dirty="0">
                <a:solidFill>
                  <a:srgbClr val="002060"/>
                </a:solidFill>
              </a:rPr>
              <a:t>「実際に再犯をした人のうちに、予想が的中した割合」</a:t>
            </a:r>
            <a:endParaRPr lang="en-US" altLang="ja-JP" sz="2400" dirty="0">
              <a:solidFill>
                <a:srgbClr val="002060"/>
              </a:solidFill>
            </a:endParaRPr>
          </a:p>
        </p:txBody>
      </p:sp>
      <p:sp>
        <p:nvSpPr>
          <p:cNvPr id="46096" name="Freeform 40"/>
          <p:cNvSpPr>
            <a:spLocks/>
          </p:cNvSpPr>
          <p:nvPr/>
        </p:nvSpPr>
        <p:spPr bwMode="auto">
          <a:xfrm>
            <a:off x="2784475" y="785813"/>
            <a:ext cx="5257800" cy="4537075"/>
          </a:xfrm>
          <a:custGeom>
            <a:avLst/>
            <a:gdLst>
              <a:gd name="T0" fmla="*/ 2147483647 w 3312"/>
              <a:gd name="T1" fmla="*/ 0 h 2858"/>
              <a:gd name="T2" fmla="*/ 2147483647 w 3312"/>
              <a:gd name="T3" fmla="*/ 2147483647 h 2858"/>
              <a:gd name="T4" fmla="*/ 0 w 3312"/>
              <a:gd name="T5" fmla="*/ 2147483647 h 2858"/>
              <a:gd name="T6" fmla="*/ 0 60000 65536"/>
              <a:gd name="T7" fmla="*/ 0 60000 65536"/>
              <a:gd name="T8" fmla="*/ 0 60000 65536"/>
              <a:gd name="T9" fmla="*/ 0 w 3312"/>
              <a:gd name="T10" fmla="*/ 0 h 2858"/>
              <a:gd name="T11" fmla="*/ 3312 w 3312"/>
              <a:gd name="T12" fmla="*/ 2858 h 2858"/>
            </a:gdLst>
            <a:ahLst/>
            <a:cxnLst>
              <a:cxn ang="T6">
                <a:pos x="T0" y="T1"/>
              </a:cxn>
              <a:cxn ang="T7">
                <a:pos x="T2" y="T3"/>
              </a:cxn>
              <a:cxn ang="T8">
                <a:pos x="T4" y="T5"/>
              </a:cxn>
            </a:cxnLst>
            <a:rect l="T9" t="T10" r="T11" b="T12"/>
            <a:pathLst>
              <a:path w="3312" h="2858">
                <a:moveTo>
                  <a:pt x="3312" y="0"/>
                </a:moveTo>
                <a:cubicBezTo>
                  <a:pt x="2476" y="147"/>
                  <a:pt x="1641" y="295"/>
                  <a:pt x="1089" y="771"/>
                </a:cubicBezTo>
                <a:cubicBezTo>
                  <a:pt x="537" y="1247"/>
                  <a:pt x="268" y="2052"/>
                  <a:pt x="0" y="2858"/>
                </a:cubicBezTo>
              </a:path>
            </a:pathLst>
          </a:custGeom>
          <a:ln>
            <a:solidFill>
              <a:srgbClr val="FF0000"/>
            </a:solidFill>
            <a:headEnd/>
            <a:tailEnd/>
          </a:ln>
        </p:spPr>
        <p:style>
          <a:lnRef idx="3">
            <a:schemeClr val="accent6"/>
          </a:lnRef>
          <a:fillRef idx="0">
            <a:schemeClr val="accent6"/>
          </a:fillRef>
          <a:effectRef idx="2">
            <a:schemeClr val="accent6"/>
          </a:effectRef>
          <a:fontRef idx="minor">
            <a:schemeClr val="tx1"/>
          </a:fontRef>
        </p:style>
        <p:txBody>
          <a:bodyPr/>
          <a:lstStyle/>
          <a:p>
            <a:endParaRPr lang="ja-JP" altLang="en-US"/>
          </a:p>
        </p:txBody>
      </p:sp>
      <p:sp>
        <p:nvSpPr>
          <p:cNvPr id="46097" name="Line 41"/>
          <p:cNvSpPr>
            <a:spLocks noChangeShapeType="1"/>
          </p:cNvSpPr>
          <p:nvPr/>
        </p:nvSpPr>
        <p:spPr bwMode="auto">
          <a:xfrm flipH="1">
            <a:off x="2857500" y="785813"/>
            <a:ext cx="5184775" cy="4537075"/>
          </a:xfrm>
          <a:prstGeom prst="line">
            <a:avLst/>
          </a:prstGeom>
          <a:noFill/>
          <a:ln w="38100" cap="rnd">
            <a:solidFill>
              <a:schemeClr val="tx1"/>
            </a:solidFill>
            <a:prstDash val="sysDot"/>
            <a:round/>
            <a:headEnd/>
            <a:tailEnd/>
          </a:ln>
        </p:spPr>
        <p:txBody>
          <a:bodyPr/>
          <a:lstStyle/>
          <a:p>
            <a:endParaRPr lang="ja-JP" altLang="en-US"/>
          </a:p>
        </p:txBody>
      </p:sp>
      <p:sp>
        <p:nvSpPr>
          <p:cNvPr id="46098" name="Text Box 37"/>
          <p:cNvSpPr txBox="1">
            <a:spLocks noChangeArrowheads="1"/>
          </p:cNvSpPr>
          <p:nvPr/>
        </p:nvSpPr>
        <p:spPr bwMode="auto">
          <a:xfrm>
            <a:off x="0" y="5791200"/>
            <a:ext cx="4676775" cy="830262"/>
          </a:xfrm>
          <a:prstGeom prst="rect">
            <a:avLst/>
          </a:prstGeom>
          <a:noFill/>
          <a:ln w="9525">
            <a:noFill/>
            <a:miter lim="800000"/>
            <a:headEnd/>
            <a:tailEnd/>
          </a:ln>
        </p:spPr>
        <p:txBody>
          <a:bodyPr>
            <a:spAutoFit/>
          </a:bodyPr>
          <a:lstStyle/>
          <a:p>
            <a:pPr>
              <a:spcBef>
                <a:spcPct val="50000"/>
              </a:spcBef>
            </a:pPr>
            <a:r>
              <a:rPr lang="ja-JP" altLang="en-US" sz="2400" dirty="0">
                <a:solidFill>
                  <a:srgbClr val="002060"/>
                </a:solidFill>
              </a:rPr>
              <a:t>「実際には再犯しなかった人のうち、間違って再犯すると予測した割合」</a:t>
            </a:r>
            <a:endParaRPr lang="en-US" altLang="ja-JP" sz="2400" dirty="0">
              <a:solidFill>
                <a:srgbClr val="002060"/>
              </a:solidFill>
            </a:endParaRPr>
          </a:p>
        </p:txBody>
      </p:sp>
      <p:sp>
        <p:nvSpPr>
          <p:cNvPr id="14" name="角丸四角形吹き出し 13"/>
          <p:cNvSpPr/>
          <p:nvPr/>
        </p:nvSpPr>
        <p:spPr>
          <a:xfrm>
            <a:off x="0" y="4953000"/>
            <a:ext cx="8948766" cy="1905000"/>
          </a:xfrm>
          <a:prstGeom prst="wedgeRoundRectCallout">
            <a:avLst>
              <a:gd name="adj1" fmla="val -8979"/>
              <a:gd name="adj2" fmla="val -87078"/>
              <a:gd name="adj3" fmla="val 16667"/>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bg1"/>
                </a:solidFill>
              </a:rPr>
              <a:t>海外のリスクアセスメントツールのように</a:t>
            </a:r>
            <a:r>
              <a:rPr lang="en-US" altLang="ja-JP" sz="2800" dirty="0" smtClean="0">
                <a:solidFill>
                  <a:schemeClr val="bg1"/>
                </a:solidFill>
              </a:rPr>
              <a:t>ROC</a:t>
            </a:r>
            <a:r>
              <a:rPr lang="ja-JP" altLang="en-US" sz="2800" dirty="0" smtClean="0">
                <a:solidFill>
                  <a:schemeClr val="bg1"/>
                </a:solidFill>
              </a:rPr>
              <a:t>曲線下面積（ＡＵＣ）で検証</a:t>
            </a:r>
            <a:endParaRPr lang="ja-JP" altLang="en-US" sz="2800" dirty="0">
              <a:solidFill>
                <a:schemeClr val="bg1"/>
              </a:solidFill>
            </a:endParaRPr>
          </a:p>
        </p:txBody>
      </p:sp>
      <p:sp>
        <p:nvSpPr>
          <p:cNvPr id="15" name="角丸四角形吹き出し 14"/>
          <p:cNvSpPr/>
          <p:nvPr/>
        </p:nvSpPr>
        <p:spPr>
          <a:xfrm>
            <a:off x="0" y="0"/>
            <a:ext cx="8686800" cy="3200400"/>
          </a:xfrm>
          <a:prstGeom prst="wedgeRoundRectCallout">
            <a:avLst>
              <a:gd name="adj1" fmla="val -2691"/>
              <a:gd name="adj2" fmla="val 93845"/>
              <a:gd name="adj3" fmla="val 16667"/>
            </a:avLst>
          </a:prstGeom>
          <a:solidFill>
            <a:srgbClr val="00F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ja-JP" sz="2800" dirty="0" smtClean="0">
                <a:solidFill>
                  <a:schemeClr val="tx1"/>
                </a:solidFill>
              </a:rPr>
              <a:t>法務省の</a:t>
            </a:r>
            <a:r>
              <a:rPr lang="en-US" altLang="ja-JP" sz="2800" dirty="0" smtClean="0">
                <a:solidFill>
                  <a:schemeClr val="tx1"/>
                </a:solidFill>
              </a:rPr>
              <a:t>RAT</a:t>
            </a:r>
            <a:r>
              <a:rPr lang="ja-JP" altLang="en-US" sz="2800" dirty="0" smtClean="0">
                <a:solidFill>
                  <a:schemeClr val="tx1"/>
                </a:solidFill>
              </a:rPr>
              <a:t>（性犯罪の日本版リスクアセスメントツール）</a:t>
            </a:r>
            <a:r>
              <a:rPr lang="ja-JP" altLang="ja-JP" sz="2800" dirty="0" smtClean="0">
                <a:solidFill>
                  <a:schemeClr val="tx1"/>
                </a:solidFill>
              </a:rPr>
              <a:t>の研究</a:t>
            </a:r>
            <a:r>
              <a:rPr lang="ja-JP" altLang="en-US" sz="2800" dirty="0" smtClean="0">
                <a:solidFill>
                  <a:schemeClr val="tx1"/>
                </a:solidFill>
              </a:rPr>
              <a:t>でもＡＵＣを算出</a:t>
            </a:r>
            <a:endParaRPr lang="en-US" altLang="ja-JP" sz="2800" dirty="0" smtClean="0">
              <a:solidFill>
                <a:schemeClr val="tx1"/>
              </a:solidFill>
            </a:endParaRPr>
          </a:p>
          <a:p>
            <a:pPr>
              <a:defRPr/>
            </a:pPr>
            <a:r>
              <a:rPr lang="ja-JP" altLang="ja-JP" sz="2400" dirty="0" smtClean="0">
                <a:solidFill>
                  <a:schemeClr val="tx1"/>
                </a:solidFill>
              </a:rPr>
              <a:t>「全ての再犯（ＡＵＣ</a:t>
            </a:r>
            <a:r>
              <a:rPr lang="en-US" altLang="ja-JP" sz="2400" dirty="0" smtClean="0">
                <a:solidFill>
                  <a:schemeClr val="tx1"/>
                </a:solidFill>
              </a:rPr>
              <a:t>=.</a:t>
            </a:r>
            <a:r>
              <a:rPr lang="ja-JP" altLang="ja-JP" sz="2400" dirty="0" smtClean="0">
                <a:solidFill>
                  <a:schemeClr val="tx1"/>
                </a:solidFill>
              </a:rPr>
              <a:t>７２，９５％Ｃ</a:t>
            </a:r>
            <a:r>
              <a:rPr lang="en-US" altLang="ja-JP" sz="2400" dirty="0" smtClean="0">
                <a:solidFill>
                  <a:schemeClr val="tx1"/>
                </a:solidFill>
              </a:rPr>
              <a:t>.</a:t>
            </a:r>
            <a:r>
              <a:rPr lang="ja-JP" altLang="ja-JP" sz="2400" dirty="0" smtClean="0">
                <a:solidFill>
                  <a:schemeClr val="tx1"/>
                </a:solidFill>
              </a:rPr>
              <a:t>Ｉ</a:t>
            </a:r>
            <a:r>
              <a:rPr lang="en-US" altLang="ja-JP" sz="2400" dirty="0" smtClean="0">
                <a:solidFill>
                  <a:schemeClr val="tx1"/>
                </a:solidFill>
              </a:rPr>
              <a:t>.</a:t>
            </a:r>
            <a:r>
              <a:rPr lang="ja-JP" altLang="ja-JP" sz="2400" dirty="0" smtClean="0">
                <a:solidFill>
                  <a:schemeClr val="tx1"/>
                </a:solidFill>
              </a:rPr>
              <a:t>＝</a:t>
            </a:r>
            <a:r>
              <a:rPr lang="en-US" altLang="ja-JP" sz="2400" dirty="0" smtClean="0">
                <a:solidFill>
                  <a:schemeClr val="tx1"/>
                </a:solidFill>
              </a:rPr>
              <a:t>.</a:t>
            </a:r>
            <a:r>
              <a:rPr lang="ja-JP" altLang="ja-JP" sz="2400" dirty="0" smtClean="0">
                <a:solidFill>
                  <a:schemeClr val="tx1"/>
                </a:solidFill>
              </a:rPr>
              <a:t>６９‐</a:t>
            </a:r>
            <a:r>
              <a:rPr lang="en-US" altLang="ja-JP" sz="2400" dirty="0" smtClean="0">
                <a:solidFill>
                  <a:schemeClr val="tx1"/>
                </a:solidFill>
              </a:rPr>
              <a:t>.</a:t>
            </a:r>
            <a:r>
              <a:rPr lang="ja-JP" altLang="ja-JP" sz="2400" dirty="0" smtClean="0">
                <a:solidFill>
                  <a:schemeClr val="tx1"/>
                </a:solidFill>
              </a:rPr>
              <a:t>７５），</a:t>
            </a:r>
            <a:r>
              <a:rPr lang="en-US" altLang="ja-JP" sz="2400" dirty="0" smtClean="0">
                <a:solidFill>
                  <a:schemeClr val="tx1"/>
                </a:solidFill>
              </a:rPr>
              <a:t/>
            </a:r>
            <a:br>
              <a:rPr lang="en-US" altLang="ja-JP" sz="2400" dirty="0" smtClean="0">
                <a:solidFill>
                  <a:schemeClr val="tx1"/>
                </a:solidFill>
              </a:rPr>
            </a:br>
            <a:r>
              <a:rPr lang="ja-JP" altLang="ja-JP" sz="2400" dirty="0" smtClean="0">
                <a:solidFill>
                  <a:schemeClr val="tx1"/>
                </a:solidFill>
              </a:rPr>
              <a:t>性犯罪再犯（ＡＵＣ</a:t>
            </a:r>
            <a:r>
              <a:rPr lang="en-US" altLang="ja-JP" sz="2400" dirty="0" smtClean="0">
                <a:solidFill>
                  <a:schemeClr val="tx1"/>
                </a:solidFill>
              </a:rPr>
              <a:t>=.</a:t>
            </a:r>
            <a:r>
              <a:rPr lang="ja-JP" altLang="ja-JP" sz="2400" dirty="0" smtClean="0">
                <a:solidFill>
                  <a:schemeClr val="tx1"/>
                </a:solidFill>
              </a:rPr>
              <a:t>７４，９５％Ｃ</a:t>
            </a:r>
            <a:r>
              <a:rPr lang="en-US" altLang="ja-JP" sz="2400" dirty="0" smtClean="0">
                <a:solidFill>
                  <a:schemeClr val="tx1"/>
                </a:solidFill>
              </a:rPr>
              <a:t>.</a:t>
            </a:r>
            <a:r>
              <a:rPr lang="ja-JP" altLang="ja-JP" sz="2400" dirty="0" smtClean="0">
                <a:solidFill>
                  <a:schemeClr val="tx1"/>
                </a:solidFill>
              </a:rPr>
              <a:t>Ｉ</a:t>
            </a:r>
            <a:r>
              <a:rPr lang="en-US" altLang="ja-JP" sz="2400" dirty="0" smtClean="0">
                <a:solidFill>
                  <a:schemeClr val="tx1"/>
                </a:solidFill>
              </a:rPr>
              <a:t>.</a:t>
            </a:r>
            <a:r>
              <a:rPr lang="ja-JP" altLang="ja-JP" sz="2400" dirty="0" smtClean="0">
                <a:solidFill>
                  <a:schemeClr val="tx1"/>
                </a:solidFill>
              </a:rPr>
              <a:t>＝</a:t>
            </a:r>
            <a:r>
              <a:rPr lang="en-US" altLang="ja-JP" sz="2400" dirty="0" smtClean="0">
                <a:solidFill>
                  <a:schemeClr val="tx1"/>
                </a:solidFill>
              </a:rPr>
              <a:t>.</a:t>
            </a:r>
            <a:r>
              <a:rPr lang="ja-JP" altLang="ja-JP" sz="2400" dirty="0" smtClean="0">
                <a:solidFill>
                  <a:schemeClr val="tx1"/>
                </a:solidFill>
              </a:rPr>
              <a:t>７０‐</a:t>
            </a:r>
            <a:r>
              <a:rPr lang="en-US" altLang="ja-JP" sz="2400" dirty="0" smtClean="0">
                <a:solidFill>
                  <a:schemeClr val="tx1"/>
                </a:solidFill>
              </a:rPr>
              <a:t>.</a:t>
            </a:r>
            <a:r>
              <a:rPr lang="ja-JP" altLang="ja-JP" sz="2400" dirty="0" smtClean="0">
                <a:solidFill>
                  <a:schemeClr val="tx1"/>
                </a:solidFill>
              </a:rPr>
              <a:t>７７），</a:t>
            </a:r>
            <a:r>
              <a:rPr lang="en-US" altLang="ja-JP" sz="2400" dirty="0" smtClean="0">
                <a:solidFill>
                  <a:schemeClr val="tx1"/>
                </a:solidFill>
              </a:rPr>
              <a:t/>
            </a:r>
            <a:br>
              <a:rPr lang="en-US" altLang="ja-JP" sz="2400" dirty="0" smtClean="0">
                <a:solidFill>
                  <a:schemeClr val="tx1"/>
                </a:solidFill>
              </a:rPr>
            </a:br>
            <a:r>
              <a:rPr lang="ja-JP" altLang="ja-JP" sz="2400" dirty="0" smtClean="0">
                <a:solidFill>
                  <a:schemeClr val="tx1"/>
                </a:solidFill>
              </a:rPr>
              <a:t>粗暴系の再犯については（ＡＵＣ</a:t>
            </a:r>
            <a:r>
              <a:rPr lang="en-US" altLang="ja-JP" sz="2400" dirty="0" smtClean="0">
                <a:solidFill>
                  <a:schemeClr val="tx1"/>
                </a:solidFill>
              </a:rPr>
              <a:t>=.</a:t>
            </a:r>
            <a:r>
              <a:rPr lang="ja-JP" altLang="ja-JP" sz="2400" dirty="0" smtClean="0">
                <a:solidFill>
                  <a:schemeClr val="tx1"/>
                </a:solidFill>
              </a:rPr>
              <a:t>６２，９５％Ｃ</a:t>
            </a:r>
            <a:r>
              <a:rPr lang="en-US" altLang="ja-JP" sz="2400" dirty="0" smtClean="0">
                <a:solidFill>
                  <a:schemeClr val="tx1"/>
                </a:solidFill>
              </a:rPr>
              <a:t>.</a:t>
            </a:r>
            <a:r>
              <a:rPr lang="ja-JP" altLang="ja-JP" sz="2400" dirty="0" smtClean="0">
                <a:solidFill>
                  <a:schemeClr val="tx1"/>
                </a:solidFill>
              </a:rPr>
              <a:t>Ｉ</a:t>
            </a:r>
            <a:r>
              <a:rPr lang="en-US" altLang="ja-JP" sz="2400" dirty="0" smtClean="0">
                <a:solidFill>
                  <a:schemeClr val="tx1"/>
                </a:solidFill>
              </a:rPr>
              <a:t>.</a:t>
            </a:r>
            <a:r>
              <a:rPr lang="ja-JP" altLang="ja-JP" sz="2400" dirty="0" smtClean="0">
                <a:solidFill>
                  <a:schemeClr val="tx1"/>
                </a:solidFill>
              </a:rPr>
              <a:t>＝</a:t>
            </a:r>
            <a:r>
              <a:rPr lang="en-US" altLang="ja-JP" sz="2400" dirty="0" smtClean="0">
                <a:solidFill>
                  <a:schemeClr val="tx1"/>
                </a:solidFill>
              </a:rPr>
              <a:t>.</a:t>
            </a:r>
            <a:r>
              <a:rPr lang="ja-JP" altLang="ja-JP" sz="2400" dirty="0" smtClean="0">
                <a:solidFill>
                  <a:schemeClr val="tx1"/>
                </a:solidFill>
              </a:rPr>
              <a:t>５４‐</a:t>
            </a:r>
            <a:r>
              <a:rPr lang="en-US" altLang="ja-JP" sz="2400" dirty="0" smtClean="0">
                <a:solidFill>
                  <a:schemeClr val="tx1"/>
                </a:solidFill>
              </a:rPr>
              <a:t>.</a:t>
            </a:r>
            <a:r>
              <a:rPr lang="ja-JP" altLang="ja-JP" sz="2400" dirty="0" smtClean="0">
                <a:solidFill>
                  <a:schemeClr val="tx1"/>
                </a:solidFill>
              </a:rPr>
              <a:t>６９），その他の再犯については（ＡＵＣ</a:t>
            </a:r>
            <a:r>
              <a:rPr lang="en-US" altLang="ja-JP" sz="2400" dirty="0" smtClean="0">
                <a:solidFill>
                  <a:schemeClr val="tx1"/>
                </a:solidFill>
              </a:rPr>
              <a:t>=.</a:t>
            </a:r>
            <a:r>
              <a:rPr lang="ja-JP" altLang="ja-JP" sz="2400" dirty="0" smtClean="0">
                <a:solidFill>
                  <a:schemeClr val="tx1"/>
                </a:solidFill>
              </a:rPr>
              <a:t>６５，９５％Ｃ</a:t>
            </a:r>
            <a:r>
              <a:rPr lang="en-US" altLang="ja-JP" sz="2400" dirty="0" smtClean="0">
                <a:solidFill>
                  <a:schemeClr val="tx1"/>
                </a:solidFill>
              </a:rPr>
              <a:t>.</a:t>
            </a:r>
            <a:r>
              <a:rPr lang="ja-JP" altLang="ja-JP" sz="2400" dirty="0" smtClean="0">
                <a:solidFill>
                  <a:schemeClr val="tx1"/>
                </a:solidFill>
              </a:rPr>
              <a:t>Ｉ</a:t>
            </a:r>
            <a:r>
              <a:rPr lang="en-US" altLang="ja-JP" sz="2400" dirty="0" smtClean="0">
                <a:solidFill>
                  <a:schemeClr val="tx1"/>
                </a:solidFill>
              </a:rPr>
              <a:t>.</a:t>
            </a:r>
            <a:r>
              <a:rPr lang="ja-JP" altLang="ja-JP" sz="2400" dirty="0" smtClean="0">
                <a:solidFill>
                  <a:schemeClr val="tx1"/>
                </a:solidFill>
              </a:rPr>
              <a:t>＝</a:t>
            </a:r>
            <a:r>
              <a:rPr lang="en-US" altLang="ja-JP" sz="2400" dirty="0" smtClean="0">
                <a:solidFill>
                  <a:schemeClr val="tx1"/>
                </a:solidFill>
              </a:rPr>
              <a:t>.</a:t>
            </a:r>
            <a:r>
              <a:rPr lang="ja-JP" altLang="ja-JP" sz="2400" dirty="0" smtClean="0">
                <a:solidFill>
                  <a:schemeClr val="tx1"/>
                </a:solidFill>
              </a:rPr>
              <a:t>６１‐</a:t>
            </a:r>
            <a:r>
              <a:rPr lang="en-US" altLang="ja-JP" sz="2400" dirty="0" smtClean="0">
                <a:solidFill>
                  <a:schemeClr val="tx1"/>
                </a:solidFill>
              </a:rPr>
              <a:t>.</a:t>
            </a:r>
            <a:r>
              <a:rPr lang="ja-JP" altLang="ja-JP" sz="2400" dirty="0" smtClean="0">
                <a:solidFill>
                  <a:schemeClr val="tx1"/>
                </a:solidFill>
              </a:rPr>
              <a:t>７０）と，予測妥当性が確認された。 」</a:t>
            </a:r>
            <a:r>
              <a:rPr lang="ja-JP" altLang="en-US" sz="2400" dirty="0" smtClean="0">
                <a:solidFill>
                  <a:schemeClr val="tx1"/>
                </a:solidFill>
              </a:rPr>
              <a:t>（法務省報告書）</a:t>
            </a:r>
            <a:endParaRPr lang="ja-JP" alt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heckerboard(across)">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heckerboard(across)">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249362"/>
          </a:xfrm>
        </p:spPr>
        <p:txBody>
          <a:bodyPr/>
          <a:lstStyle/>
          <a:p>
            <a:r>
              <a:rPr lang="ja-JP" altLang="en-US" sz="3600" dirty="0" smtClean="0"/>
              <a:t>通院移行後</a:t>
            </a:r>
            <a:r>
              <a:rPr lang="en-US" altLang="ja-JP" sz="3600" dirty="0" smtClean="0"/>
              <a:t>3</a:t>
            </a:r>
            <a:r>
              <a:rPr lang="ja-JP" altLang="en-US" sz="3600" dirty="0" smtClean="0"/>
              <a:t>年以内の暴力の予測</a:t>
            </a:r>
            <a:r>
              <a:rPr lang="en-US" altLang="ja-JP" sz="3600" dirty="0" smtClean="0"/>
              <a:t/>
            </a:r>
            <a:br>
              <a:rPr lang="en-US" altLang="ja-JP" sz="3600" dirty="0" smtClean="0"/>
            </a:br>
            <a:r>
              <a:rPr lang="ja-JP" altLang="en-US" sz="2400" dirty="0" smtClean="0"/>
              <a:t> （研究（</a:t>
            </a:r>
            <a:r>
              <a:rPr lang="en-US" altLang="ja-JP" sz="2400" dirty="0" smtClean="0"/>
              <a:t>19</a:t>
            </a:r>
            <a:r>
              <a:rPr lang="ja-JP" altLang="en-US" sz="2400" dirty="0" smtClean="0"/>
              <a:t>） ～退院後の暴力の予測） </a:t>
            </a:r>
            <a:r>
              <a:rPr kumimoji="1" lang="en-US" altLang="ja-JP" sz="3600" dirty="0" smtClean="0"/>
              <a:t/>
            </a:r>
            <a:br>
              <a:rPr kumimoji="1" lang="en-US" altLang="ja-JP" sz="3600" dirty="0" smtClean="0"/>
            </a:br>
            <a:r>
              <a:rPr kumimoji="1" lang="en-US" altLang="ja-JP" sz="3200" dirty="0" smtClean="0">
                <a:solidFill>
                  <a:srgbClr val="002060"/>
                </a:solidFill>
              </a:rPr>
              <a:t>17</a:t>
            </a:r>
            <a:r>
              <a:rPr kumimoji="1" lang="ja-JP" altLang="en-US" sz="3200" dirty="0" smtClean="0">
                <a:solidFill>
                  <a:srgbClr val="002060"/>
                </a:solidFill>
              </a:rPr>
              <a:t>項目合計による</a:t>
            </a:r>
            <a:r>
              <a:rPr kumimoji="1" lang="en-US" altLang="ja-JP" sz="3200" dirty="0" smtClean="0">
                <a:solidFill>
                  <a:srgbClr val="002060"/>
                </a:solidFill>
              </a:rPr>
              <a:t>ROC</a:t>
            </a:r>
            <a:r>
              <a:rPr kumimoji="1" lang="ja-JP" altLang="en-US" sz="3200" dirty="0" smtClean="0">
                <a:solidFill>
                  <a:srgbClr val="002060"/>
                </a:solidFill>
              </a:rPr>
              <a:t>曲線</a:t>
            </a:r>
            <a:endParaRPr kumimoji="1" lang="ja-JP" altLang="en-US" sz="2400" dirty="0">
              <a:solidFill>
                <a:srgbClr val="002060"/>
              </a:solidFill>
            </a:endParaRPr>
          </a:p>
        </p:txBody>
      </p:sp>
      <p:sp>
        <p:nvSpPr>
          <p:cNvPr id="6" name="テキスト ボックス 5"/>
          <p:cNvSpPr txBox="1"/>
          <p:nvPr/>
        </p:nvSpPr>
        <p:spPr>
          <a:xfrm>
            <a:off x="6553200" y="1676400"/>
            <a:ext cx="2590800" cy="1569660"/>
          </a:xfrm>
          <a:prstGeom prst="rect">
            <a:avLst/>
          </a:prstGeom>
          <a:noFill/>
        </p:spPr>
        <p:txBody>
          <a:bodyPr wrap="square" rtlCol="0">
            <a:spAutoFit/>
          </a:bodyPr>
          <a:lstStyle/>
          <a:p>
            <a:r>
              <a:rPr kumimoji="1" lang="en-US" altLang="ja-JP" sz="3200" dirty="0" smtClean="0"/>
              <a:t>A</a:t>
            </a:r>
            <a:r>
              <a:rPr kumimoji="1" lang="ja-JP" altLang="en-US" sz="3200" dirty="0" smtClean="0"/>
              <a:t>Ｕ</a:t>
            </a:r>
            <a:r>
              <a:rPr kumimoji="1" lang="en-US" altLang="ja-JP" sz="3200" dirty="0" smtClean="0"/>
              <a:t>C=0.669</a:t>
            </a:r>
            <a:endParaRPr kumimoji="1" lang="en-US" altLang="ja-JP" sz="3200" dirty="0" smtClean="0"/>
          </a:p>
          <a:p>
            <a:endParaRPr lang="en-US" altLang="ja-JP" sz="3200" dirty="0" smtClean="0"/>
          </a:p>
          <a:p>
            <a:endParaRPr kumimoji="1" lang="ja-JP" altLang="en-US" sz="3200"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7340497" y="4063968"/>
            <a:ext cx="940006" cy="254063"/>
          </a:xfrm>
          <a:prstGeom prst="rect">
            <a:avLst/>
          </a:prstGeom>
          <a:noFill/>
          <a:ln w="9525">
            <a:noFill/>
            <a:miter lim="800000"/>
            <a:headEnd/>
            <a:tailEnd/>
          </a:ln>
          <a:effectLst/>
        </p:spPr>
      </p:pic>
      <p:sp>
        <p:nvSpPr>
          <p:cNvPr id="7" name="角丸四角形吹き出し 6"/>
          <p:cNvSpPr/>
          <p:nvPr/>
        </p:nvSpPr>
        <p:spPr>
          <a:xfrm>
            <a:off x="4267200" y="1676400"/>
            <a:ext cx="1752600" cy="838200"/>
          </a:xfrm>
          <a:prstGeom prst="wedgeRoundRectCallout">
            <a:avLst>
              <a:gd name="adj1" fmla="val 76223"/>
              <a:gd name="adj2" fmla="val -19815"/>
              <a:gd name="adj3" fmla="val 16667"/>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やや低い</a:t>
            </a:r>
            <a:endParaRPr kumimoji="1" lang="ja-JP" altLang="en-US" sz="2800" dirty="0">
              <a:solidFill>
                <a:schemeClr val="bg1"/>
              </a:solidFill>
            </a:endParaRPr>
          </a:p>
        </p:txBody>
      </p:sp>
      <p:pic>
        <p:nvPicPr>
          <p:cNvPr id="3" name="図 2"/>
          <p:cNvPicPr>
            <a:picLocks noChangeAspect="1"/>
          </p:cNvPicPr>
          <p:nvPr/>
        </p:nvPicPr>
        <p:blipFill>
          <a:blip r:embed="rId3"/>
          <a:stretch>
            <a:fillRect/>
          </a:stretch>
        </p:blipFill>
        <p:spPr>
          <a:xfrm>
            <a:off x="-1" y="1603813"/>
            <a:ext cx="6402793" cy="5101787"/>
          </a:xfrm>
          <a:prstGeom prst="rect">
            <a:avLst/>
          </a:prstGeom>
        </p:spPr>
      </p:pic>
      <p:graphicFrame>
        <p:nvGraphicFramePr>
          <p:cNvPr id="9" name="表 8"/>
          <p:cNvGraphicFramePr>
            <a:graphicFrameLocks noGrp="1"/>
          </p:cNvGraphicFramePr>
          <p:nvPr>
            <p:extLst>
              <p:ext uri="{D42A27DB-BD31-4B8C-83A1-F6EECF244321}">
                <p14:modId xmlns:p14="http://schemas.microsoft.com/office/powerpoint/2010/main" val="984072119"/>
              </p:ext>
            </p:extLst>
          </p:nvPr>
        </p:nvGraphicFramePr>
        <p:xfrm>
          <a:off x="6402792" y="2209800"/>
          <a:ext cx="2741209" cy="3403600"/>
        </p:xfrm>
        <a:graphic>
          <a:graphicData uri="http://schemas.openxmlformats.org/drawingml/2006/table">
            <a:tbl>
              <a:tblPr>
                <a:tableStyleId>{ED083AE6-46FA-4A59-8FB0-9F97EB10719F}</a:tableStyleId>
              </a:tblPr>
              <a:tblGrid>
                <a:gridCol w="1229701"/>
                <a:gridCol w="755754"/>
                <a:gridCol w="755754"/>
              </a:tblGrid>
              <a:tr h="306041">
                <a:tc>
                  <a:txBody>
                    <a:bodyPr/>
                    <a:lstStyle/>
                    <a:p>
                      <a:pPr algn="l" fontAlgn="b"/>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gridSpan="2">
                  <a:txBody>
                    <a:bodyPr/>
                    <a:lstStyle/>
                    <a:p>
                      <a:pPr algn="ctr" fontAlgn="b"/>
                      <a:r>
                        <a:rPr lang="en-US" altLang="ja-JP" sz="2000" u="none" strike="noStrike">
                          <a:effectLst/>
                        </a:rPr>
                        <a:t>17</a:t>
                      </a:r>
                      <a:r>
                        <a:rPr lang="ja-JP" altLang="en-US" sz="2000" u="none" strike="noStrike">
                          <a:effectLst/>
                        </a:rPr>
                        <a:t>項目合計</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hMerge="1">
                  <a:txBody>
                    <a:bodyPr/>
                    <a:lstStyle/>
                    <a:p>
                      <a:endParaRPr kumimoji="1" lang="ja-JP" altLang="en-US"/>
                    </a:p>
                  </a:txBody>
                  <a:tcPr/>
                </a:tc>
              </a:tr>
              <a:tr h="600913">
                <a:tc>
                  <a:txBody>
                    <a:bodyPr/>
                    <a:lstStyle/>
                    <a:p>
                      <a:pPr algn="r" fontAlgn="b"/>
                      <a:r>
                        <a:rPr lang="ja-JP" altLang="en-US" sz="2000" u="none" strike="noStrike">
                          <a:effectLst/>
                        </a:rPr>
                        <a:t>何らかの暴力</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ctr" fontAlgn="b"/>
                      <a:r>
                        <a:rPr lang="ja-JP" altLang="en-US" sz="2000" u="none" strike="noStrike" dirty="0">
                          <a:effectLst/>
                        </a:rPr>
                        <a:t>なし</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ctr" fontAlgn="b"/>
                      <a:r>
                        <a:rPr lang="ja-JP" altLang="en-US" sz="2000" u="none" strike="noStrike" dirty="0">
                          <a:effectLst/>
                        </a:rPr>
                        <a:t>あり</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en-US" sz="2000" u="none" strike="noStrike">
                          <a:effectLst/>
                        </a:rPr>
                        <a:t>n</a:t>
                      </a:r>
                      <a:endParaRPr 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31</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46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ja-JP" altLang="en-US" sz="2000" u="none" strike="noStrike">
                          <a:effectLst/>
                        </a:rPr>
                        <a:t>平　均</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10.452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12.913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ja-JP" altLang="en-US" sz="2000" u="none" strike="noStrike">
                          <a:effectLst/>
                        </a:rPr>
                        <a:t>不偏分散</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19.056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29.326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ja-JP" altLang="en-US" sz="2000" u="none" strike="noStrike">
                          <a:effectLst/>
                        </a:rPr>
                        <a:t>標準偏差</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4.365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5.415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ja-JP" altLang="en-US" sz="2000" u="none" strike="noStrike">
                          <a:effectLst/>
                        </a:rPr>
                        <a:t>最小値</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306041">
                <a:tc>
                  <a:txBody>
                    <a:bodyPr/>
                    <a:lstStyle/>
                    <a:p>
                      <a:pPr algn="r" fontAlgn="b"/>
                      <a:r>
                        <a:rPr lang="ja-JP" altLang="en-US" sz="2000" u="none" strike="noStrike" dirty="0">
                          <a:effectLst/>
                        </a:rPr>
                        <a:t>最大値</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22</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23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0" y="2057400"/>
            <a:ext cx="6760608" cy="4800600"/>
          </a:xfrm>
          <a:prstGeom prst="rect">
            <a:avLst/>
          </a:prstGeom>
        </p:spPr>
      </p:pic>
      <p:sp>
        <p:nvSpPr>
          <p:cNvPr id="2" name="タイトル 1"/>
          <p:cNvSpPr>
            <a:spLocks noGrp="1"/>
          </p:cNvSpPr>
          <p:nvPr>
            <p:ph type="title"/>
          </p:nvPr>
        </p:nvSpPr>
        <p:spPr>
          <a:xfrm>
            <a:off x="0" y="274638"/>
            <a:ext cx="9144000" cy="1554162"/>
          </a:xfrm>
        </p:spPr>
        <p:txBody>
          <a:bodyPr/>
          <a:lstStyle/>
          <a:p>
            <a:r>
              <a:rPr lang="ja-JP" altLang="en-US" sz="2800" dirty="0" smtClean="0"/>
              <a:t>通院移行後</a:t>
            </a:r>
            <a:r>
              <a:rPr lang="en-US" altLang="ja-JP" sz="2800" dirty="0" smtClean="0"/>
              <a:t>3</a:t>
            </a:r>
            <a:r>
              <a:rPr lang="ja-JP" altLang="en-US" sz="2800" dirty="0" smtClean="0"/>
              <a:t>年以内の暴力の予測</a:t>
            </a:r>
            <a:r>
              <a:rPr lang="en-US" altLang="ja-JP" sz="2800" dirty="0" smtClean="0"/>
              <a:t/>
            </a:r>
            <a:br>
              <a:rPr lang="en-US" altLang="ja-JP" sz="2800" dirty="0" smtClean="0"/>
            </a:br>
            <a:r>
              <a:rPr lang="ja-JP" altLang="en-US" sz="2400" dirty="0" smtClean="0"/>
              <a:t>（研究（</a:t>
            </a:r>
            <a:r>
              <a:rPr lang="en-US" altLang="ja-JP" sz="2400" dirty="0" smtClean="0"/>
              <a:t>24</a:t>
            </a:r>
            <a:r>
              <a:rPr lang="ja-JP" altLang="en-US" sz="2400" dirty="0" smtClean="0"/>
              <a:t>） ～通院移行後の問題行動予測モデルの探索）</a:t>
            </a:r>
            <a:r>
              <a:rPr kumimoji="1" lang="en-US" altLang="ja-JP" sz="2800" dirty="0" smtClean="0"/>
              <a:t/>
            </a:r>
            <a:br>
              <a:rPr kumimoji="1" lang="en-US" altLang="ja-JP" sz="2800" dirty="0" smtClean="0"/>
            </a:br>
            <a:r>
              <a:rPr lang="en-US" altLang="ja-JP" sz="2600" dirty="0" smtClean="0">
                <a:solidFill>
                  <a:srgbClr val="FF0000"/>
                </a:solidFill>
              </a:rPr>
              <a:t> 【</a:t>
            </a:r>
            <a:r>
              <a:rPr lang="ja-JP" altLang="en-US" sz="2600" dirty="0" smtClean="0">
                <a:solidFill>
                  <a:srgbClr val="FF0000"/>
                </a:solidFill>
              </a:rPr>
              <a:t>衝動コントロール</a:t>
            </a:r>
            <a:r>
              <a:rPr lang="en-US" altLang="ja-JP" sz="2600" dirty="0" smtClean="0">
                <a:solidFill>
                  <a:srgbClr val="FF0000"/>
                </a:solidFill>
              </a:rPr>
              <a:t>】【</a:t>
            </a:r>
            <a:r>
              <a:rPr lang="ja-JP" altLang="en-US" sz="2600" dirty="0" smtClean="0">
                <a:solidFill>
                  <a:srgbClr val="FF0000"/>
                </a:solidFill>
              </a:rPr>
              <a:t>非精神病症状３）怒り</a:t>
            </a:r>
            <a:r>
              <a:rPr lang="en-US" altLang="ja-JP" sz="2600" dirty="0" smtClean="0">
                <a:solidFill>
                  <a:srgbClr val="FF0000"/>
                </a:solidFill>
              </a:rPr>
              <a:t>】</a:t>
            </a:r>
            <a:br>
              <a:rPr lang="en-US" altLang="ja-JP" sz="2600" dirty="0" smtClean="0">
                <a:solidFill>
                  <a:srgbClr val="FF0000"/>
                </a:solidFill>
              </a:rPr>
            </a:br>
            <a:r>
              <a:rPr lang="en-US" altLang="ja-JP" sz="2600" dirty="0" smtClean="0">
                <a:solidFill>
                  <a:srgbClr val="FF0000"/>
                </a:solidFill>
              </a:rPr>
              <a:t>【</a:t>
            </a:r>
            <a:r>
              <a:rPr lang="ja-JP" altLang="en-US" sz="2600" dirty="0" smtClean="0">
                <a:solidFill>
                  <a:srgbClr val="FF0000"/>
                </a:solidFill>
              </a:rPr>
              <a:t>生活能力４）家事や料理</a:t>
            </a:r>
            <a:r>
              <a:rPr lang="en-US" altLang="ja-JP" sz="2600" dirty="0" smtClean="0">
                <a:solidFill>
                  <a:srgbClr val="FF0000"/>
                </a:solidFill>
              </a:rPr>
              <a:t>】 【</a:t>
            </a:r>
            <a:r>
              <a:rPr lang="ja-JP" altLang="en-US" sz="2600" dirty="0" smtClean="0">
                <a:solidFill>
                  <a:srgbClr val="FF0000"/>
                </a:solidFill>
              </a:rPr>
              <a:t>非社会性９）性的逸脱行動</a:t>
            </a:r>
            <a:r>
              <a:rPr lang="en-US" altLang="ja-JP" sz="2600" dirty="0" smtClean="0">
                <a:solidFill>
                  <a:srgbClr val="FF0000"/>
                </a:solidFill>
              </a:rPr>
              <a:t>】</a:t>
            </a:r>
            <a:br>
              <a:rPr lang="en-US" altLang="ja-JP" sz="2600" dirty="0" smtClean="0">
                <a:solidFill>
                  <a:srgbClr val="FF0000"/>
                </a:solidFill>
              </a:rPr>
            </a:br>
            <a:r>
              <a:rPr lang="en-US" altLang="ja-JP" sz="2600" dirty="0" smtClean="0">
                <a:solidFill>
                  <a:srgbClr val="FF0000"/>
                </a:solidFill>
              </a:rPr>
              <a:t> 【</a:t>
            </a:r>
            <a:r>
              <a:rPr lang="ja-JP" altLang="en-US" sz="2600" dirty="0" smtClean="0">
                <a:solidFill>
                  <a:srgbClr val="FF0000"/>
                </a:solidFill>
              </a:rPr>
              <a:t>物質乱用</a:t>
            </a:r>
            <a:r>
              <a:rPr lang="en-US" altLang="ja-JP" sz="2600" dirty="0" smtClean="0">
                <a:solidFill>
                  <a:srgbClr val="FF0000"/>
                </a:solidFill>
              </a:rPr>
              <a:t>】 【</a:t>
            </a:r>
            <a:r>
              <a:rPr lang="ja-JP" altLang="en-US" sz="2600" dirty="0" smtClean="0">
                <a:solidFill>
                  <a:srgbClr val="FF0000"/>
                </a:solidFill>
              </a:rPr>
              <a:t>個人的支援</a:t>
            </a:r>
            <a:r>
              <a:rPr lang="en-US" altLang="ja-JP" sz="2600" dirty="0" smtClean="0">
                <a:solidFill>
                  <a:srgbClr val="FF0000"/>
                </a:solidFill>
              </a:rPr>
              <a:t>】</a:t>
            </a:r>
            <a:r>
              <a:rPr lang="ja-JP" altLang="en-US" sz="2600" dirty="0" smtClean="0">
                <a:solidFill>
                  <a:srgbClr val="FF0000"/>
                </a:solidFill>
              </a:rPr>
              <a:t>の合計得点による</a:t>
            </a:r>
            <a:r>
              <a:rPr lang="en-US" altLang="ja-JP" sz="2600" dirty="0" smtClean="0">
                <a:solidFill>
                  <a:srgbClr val="FF0000"/>
                </a:solidFill>
              </a:rPr>
              <a:t>ROC</a:t>
            </a:r>
            <a:r>
              <a:rPr lang="ja-JP" altLang="en-US" sz="2600" dirty="0" smtClean="0">
                <a:solidFill>
                  <a:srgbClr val="FF0000"/>
                </a:solidFill>
              </a:rPr>
              <a:t>曲線</a:t>
            </a:r>
            <a:endParaRPr kumimoji="1" lang="ja-JP" altLang="en-US" sz="2600" dirty="0">
              <a:solidFill>
                <a:srgbClr val="FF0000"/>
              </a:solidFill>
            </a:endParaRPr>
          </a:p>
        </p:txBody>
      </p:sp>
      <p:sp>
        <p:nvSpPr>
          <p:cNvPr id="6" name="テキスト ボックス 5"/>
          <p:cNvSpPr txBox="1"/>
          <p:nvPr/>
        </p:nvSpPr>
        <p:spPr>
          <a:xfrm>
            <a:off x="6675582" y="2057400"/>
            <a:ext cx="2438400" cy="1569660"/>
          </a:xfrm>
          <a:prstGeom prst="rect">
            <a:avLst/>
          </a:prstGeom>
          <a:noFill/>
        </p:spPr>
        <p:txBody>
          <a:bodyPr wrap="square" rtlCol="0">
            <a:spAutoFit/>
          </a:bodyPr>
          <a:lstStyle/>
          <a:p>
            <a:r>
              <a:rPr kumimoji="1" lang="en-US" altLang="ja-JP" sz="3200" dirty="0" smtClean="0"/>
              <a:t>AUC=0.781</a:t>
            </a:r>
            <a:endParaRPr kumimoji="1" lang="en-US" altLang="ja-JP" sz="3200" dirty="0" smtClean="0"/>
          </a:p>
          <a:p>
            <a:endParaRPr lang="en-US" altLang="ja-JP" sz="3200" dirty="0" smtClean="0"/>
          </a:p>
          <a:p>
            <a:endParaRPr kumimoji="1" lang="ja-JP" altLang="en-US" sz="3200" dirty="0"/>
          </a:p>
        </p:txBody>
      </p:sp>
      <p:sp>
        <p:nvSpPr>
          <p:cNvPr id="7" name="角丸四角形吹き出し 6"/>
          <p:cNvSpPr/>
          <p:nvPr/>
        </p:nvSpPr>
        <p:spPr>
          <a:xfrm>
            <a:off x="4495800" y="2087418"/>
            <a:ext cx="1752600" cy="838200"/>
          </a:xfrm>
          <a:prstGeom prst="wedgeRoundRectCallout">
            <a:avLst>
              <a:gd name="adj1" fmla="val 76223"/>
              <a:gd name="adj2" fmla="val -19815"/>
              <a:gd name="adj3" fmla="val 16667"/>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高い</a:t>
            </a:r>
            <a:endParaRPr kumimoji="1" lang="ja-JP" altLang="en-US" sz="2800" dirty="0">
              <a:solidFill>
                <a:schemeClr val="bg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437255753"/>
              </p:ext>
            </p:extLst>
          </p:nvPr>
        </p:nvGraphicFramePr>
        <p:xfrm>
          <a:off x="6760608" y="2667000"/>
          <a:ext cx="2383392" cy="3708400"/>
        </p:xfrm>
        <a:graphic>
          <a:graphicData uri="http://schemas.openxmlformats.org/drawingml/2006/table">
            <a:tbl>
              <a:tblPr>
                <a:tableStyleId>{ED083AE6-46FA-4A59-8FB0-9F97EB10719F}</a:tableStyleId>
              </a:tblPr>
              <a:tblGrid>
                <a:gridCol w="1191696"/>
                <a:gridCol w="595848"/>
                <a:gridCol w="595848"/>
              </a:tblGrid>
              <a:tr h="297540">
                <a:tc>
                  <a:txBody>
                    <a:bodyPr/>
                    <a:lstStyle/>
                    <a:p>
                      <a:pPr algn="l" fontAlgn="b"/>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gridSpan="2">
                  <a:txBody>
                    <a:bodyPr/>
                    <a:lstStyle/>
                    <a:p>
                      <a:pPr algn="ctr" fontAlgn="b"/>
                      <a:r>
                        <a:rPr lang="en-US" altLang="ja-JP" sz="2000" u="none" strike="noStrike">
                          <a:effectLst/>
                        </a:rPr>
                        <a:t>6</a:t>
                      </a:r>
                      <a:r>
                        <a:rPr lang="ja-JP" altLang="en-US" sz="2000" u="none" strike="noStrike">
                          <a:effectLst/>
                        </a:rPr>
                        <a:t>項目計</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hMerge="1">
                  <a:txBody>
                    <a:bodyPr/>
                    <a:lstStyle/>
                    <a:p>
                      <a:endParaRPr kumimoji="1" lang="ja-JP" altLang="en-US"/>
                    </a:p>
                  </a:txBody>
                  <a:tcPr/>
                </a:tc>
              </a:tr>
              <a:tr h="584221">
                <a:tc>
                  <a:txBody>
                    <a:bodyPr/>
                    <a:lstStyle/>
                    <a:p>
                      <a:pPr algn="r" fontAlgn="b"/>
                      <a:r>
                        <a:rPr lang="ja-JP" altLang="en-US" sz="2000" u="none" strike="noStrike" dirty="0">
                          <a:effectLst/>
                        </a:rPr>
                        <a:t>何らかの暴力</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ctr" fontAlgn="b"/>
                      <a:r>
                        <a:rPr lang="ja-JP" altLang="en-US" sz="2000" u="none" strike="noStrike" dirty="0">
                          <a:effectLst/>
                        </a:rPr>
                        <a:t>なし</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ctr" fontAlgn="b"/>
                      <a:r>
                        <a:rPr lang="ja-JP" altLang="en-US" sz="2000" u="none" strike="noStrike">
                          <a:effectLst/>
                        </a:rPr>
                        <a:t>あり</a:t>
                      </a:r>
                      <a:endPar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en-US" sz="2000" u="none" strike="noStrike" dirty="0">
                          <a:effectLst/>
                        </a:rPr>
                        <a:t>n</a:t>
                      </a:r>
                      <a:endPar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31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46</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ja-JP" altLang="en-US" sz="2000" u="none" strike="noStrike" dirty="0">
                          <a:effectLst/>
                        </a:rPr>
                        <a:t>平　均</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1.452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3.261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ja-JP" altLang="en-US" sz="2000" u="none" strike="noStrike" dirty="0">
                          <a:effectLst/>
                        </a:rPr>
                        <a:t>不偏分散</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1.723</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3.353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ja-JP" altLang="en-US" sz="2000" u="none" strike="noStrike" dirty="0">
                          <a:effectLst/>
                        </a:rPr>
                        <a:t>標準偏差</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1.312</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1.831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ja-JP" altLang="en-US" sz="2000" u="none" strike="noStrike" dirty="0">
                          <a:effectLst/>
                        </a:rPr>
                        <a:t>最小値</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r h="297540">
                <a:tc>
                  <a:txBody>
                    <a:bodyPr/>
                    <a:lstStyle/>
                    <a:p>
                      <a:pPr algn="r" fontAlgn="b"/>
                      <a:r>
                        <a:rPr lang="ja-JP" altLang="en-US" sz="2000" u="none" strike="noStrike" dirty="0">
                          <a:effectLst/>
                        </a:rPr>
                        <a:t>最大値</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a:effectLst/>
                        </a:rPr>
                        <a:t>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c>
                  <a:txBody>
                    <a:bodyPr/>
                    <a:lstStyle/>
                    <a:p>
                      <a:pPr algn="r" fontAlgn="b"/>
                      <a:r>
                        <a:rPr lang="en-US" altLang="ja-JP" sz="2000" u="none" strike="noStrike" dirty="0">
                          <a:effectLst/>
                        </a:rPr>
                        <a:t>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b"/>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0" y="2133600"/>
            <a:ext cx="9144000" cy="1708773"/>
          </a:xfrm>
          <a:prstGeom prst="rect">
            <a:avLst/>
          </a:prstGeom>
          <a:noFill/>
          <a:ln w="9525">
            <a:noFill/>
            <a:miter lim="800000"/>
            <a:headEnd/>
            <a:tailEnd/>
          </a:ln>
          <a:effectLst/>
        </p:spPr>
      </p:pic>
      <p:sp>
        <p:nvSpPr>
          <p:cNvPr id="5" name="タイトル 1"/>
          <p:cNvSpPr>
            <a:spLocks noGrp="1"/>
          </p:cNvSpPr>
          <p:nvPr>
            <p:ph type="title"/>
          </p:nvPr>
        </p:nvSpPr>
        <p:spPr>
          <a:xfrm>
            <a:off x="0" y="274638"/>
            <a:ext cx="9144000" cy="1554162"/>
          </a:xfrm>
        </p:spPr>
        <p:txBody>
          <a:bodyPr/>
          <a:lstStyle/>
          <a:p>
            <a:r>
              <a:rPr lang="ja-JP" altLang="en-US" sz="2800" dirty="0" smtClean="0"/>
              <a:t>通院移行後</a:t>
            </a:r>
            <a:r>
              <a:rPr lang="en-US" altLang="ja-JP" sz="2800" dirty="0" smtClean="0"/>
              <a:t>3</a:t>
            </a:r>
            <a:r>
              <a:rPr lang="ja-JP" altLang="en-US" sz="2800" dirty="0" smtClean="0"/>
              <a:t>年以内の暴力の予測</a:t>
            </a:r>
            <a:r>
              <a:rPr lang="en-US" altLang="ja-JP" sz="2800" dirty="0" smtClean="0"/>
              <a:t/>
            </a:r>
            <a:br>
              <a:rPr lang="en-US" altLang="ja-JP" sz="2800" dirty="0" smtClean="0"/>
            </a:br>
            <a:r>
              <a:rPr lang="en-US" altLang="ja-JP" sz="2600" dirty="0" smtClean="0">
                <a:solidFill>
                  <a:srgbClr val="FF0000"/>
                </a:solidFill>
              </a:rPr>
              <a:t> 【</a:t>
            </a:r>
            <a:r>
              <a:rPr lang="ja-JP" altLang="en-US" sz="2600" dirty="0" smtClean="0">
                <a:solidFill>
                  <a:srgbClr val="FF0000"/>
                </a:solidFill>
              </a:rPr>
              <a:t>衝動コントロール</a:t>
            </a:r>
            <a:r>
              <a:rPr lang="en-US" altLang="ja-JP" sz="2600" dirty="0" smtClean="0">
                <a:solidFill>
                  <a:srgbClr val="FF0000"/>
                </a:solidFill>
              </a:rPr>
              <a:t>】【</a:t>
            </a:r>
            <a:r>
              <a:rPr lang="ja-JP" altLang="en-US" sz="2600" dirty="0" smtClean="0">
                <a:solidFill>
                  <a:srgbClr val="FF0000"/>
                </a:solidFill>
              </a:rPr>
              <a:t>非精神病症状３）怒り</a:t>
            </a:r>
            <a:r>
              <a:rPr lang="en-US" altLang="ja-JP" sz="2600" dirty="0" smtClean="0">
                <a:solidFill>
                  <a:srgbClr val="FF0000"/>
                </a:solidFill>
              </a:rPr>
              <a:t>】</a:t>
            </a:r>
            <a:br>
              <a:rPr lang="en-US" altLang="ja-JP" sz="2600" dirty="0" smtClean="0">
                <a:solidFill>
                  <a:srgbClr val="FF0000"/>
                </a:solidFill>
              </a:rPr>
            </a:br>
            <a:r>
              <a:rPr lang="en-US" altLang="ja-JP" sz="2600" dirty="0" smtClean="0">
                <a:solidFill>
                  <a:srgbClr val="FF0000"/>
                </a:solidFill>
              </a:rPr>
              <a:t>【</a:t>
            </a:r>
            <a:r>
              <a:rPr lang="ja-JP" altLang="en-US" sz="2600" dirty="0" smtClean="0">
                <a:solidFill>
                  <a:srgbClr val="FF0000"/>
                </a:solidFill>
              </a:rPr>
              <a:t>生活能力４）家事や料理</a:t>
            </a:r>
            <a:r>
              <a:rPr lang="en-US" altLang="ja-JP" sz="2600" dirty="0" smtClean="0">
                <a:solidFill>
                  <a:srgbClr val="FF0000"/>
                </a:solidFill>
              </a:rPr>
              <a:t>】 【</a:t>
            </a:r>
            <a:r>
              <a:rPr lang="ja-JP" altLang="en-US" sz="2600" dirty="0" smtClean="0">
                <a:solidFill>
                  <a:srgbClr val="FF0000"/>
                </a:solidFill>
              </a:rPr>
              <a:t>非社会性９）性的逸脱行動</a:t>
            </a:r>
            <a:r>
              <a:rPr lang="en-US" altLang="ja-JP" sz="2600" dirty="0" smtClean="0">
                <a:solidFill>
                  <a:srgbClr val="FF0000"/>
                </a:solidFill>
              </a:rPr>
              <a:t>】</a:t>
            </a:r>
            <a:br>
              <a:rPr lang="en-US" altLang="ja-JP" sz="2600" dirty="0" smtClean="0">
                <a:solidFill>
                  <a:srgbClr val="FF0000"/>
                </a:solidFill>
              </a:rPr>
            </a:br>
            <a:r>
              <a:rPr lang="en-US" altLang="ja-JP" sz="2600" dirty="0" smtClean="0">
                <a:solidFill>
                  <a:srgbClr val="FF0000"/>
                </a:solidFill>
              </a:rPr>
              <a:t> 【</a:t>
            </a:r>
            <a:r>
              <a:rPr lang="ja-JP" altLang="en-US" sz="2600" dirty="0" smtClean="0">
                <a:solidFill>
                  <a:srgbClr val="FF0000"/>
                </a:solidFill>
              </a:rPr>
              <a:t>物質乱用</a:t>
            </a:r>
            <a:r>
              <a:rPr lang="en-US" altLang="ja-JP" sz="2600" dirty="0" smtClean="0">
                <a:solidFill>
                  <a:srgbClr val="FF0000"/>
                </a:solidFill>
              </a:rPr>
              <a:t>】 【</a:t>
            </a:r>
            <a:r>
              <a:rPr lang="ja-JP" altLang="en-US" sz="2600" dirty="0" smtClean="0">
                <a:solidFill>
                  <a:srgbClr val="FF0000"/>
                </a:solidFill>
              </a:rPr>
              <a:t>個人的支援</a:t>
            </a:r>
            <a:r>
              <a:rPr lang="en-US" altLang="ja-JP" sz="2600" dirty="0" smtClean="0">
                <a:solidFill>
                  <a:srgbClr val="FF0000"/>
                </a:solidFill>
              </a:rPr>
              <a:t>】</a:t>
            </a:r>
            <a:r>
              <a:rPr lang="ja-JP" altLang="en-US" sz="2600" dirty="0" smtClean="0">
                <a:solidFill>
                  <a:srgbClr val="FF0000"/>
                </a:solidFill>
              </a:rPr>
              <a:t>の合計得点によるクロス集計表</a:t>
            </a:r>
            <a:endParaRPr kumimoji="1" lang="ja-JP" altLang="en-US" sz="2600" dirty="0">
              <a:solidFill>
                <a:srgbClr val="FF0000"/>
              </a:solidFill>
            </a:endParaRPr>
          </a:p>
        </p:txBody>
      </p:sp>
      <p:sp>
        <p:nvSpPr>
          <p:cNvPr id="6" name="テキスト ボックス 5"/>
          <p:cNvSpPr txBox="1"/>
          <p:nvPr/>
        </p:nvSpPr>
        <p:spPr>
          <a:xfrm>
            <a:off x="1066800" y="4267200"/>
            <a:ext cx="7467600" cy="584775"/>
          </a:xfrm>
          <a:prstGeom prst="rect">
            <a:avLst/>
          </a:prstGeom>
          <a:noFill/>
        </p:spPr>
        <p:txBody>
          <a:bodyPr wrap="square" rtlCol="0">
            <a:spAutoFit/>
          </a:bodyPr>
          <a:lstStyle/>
          <a:p>
            <a:r>
              <a:rPr kumimoji="1" lang="en-US" altLang="ja-JP" sz="3200" dirty="0" smtClean="0"/>
              <a:t>3</a:t>
            </a:r>
            <a:r>
              <a:rPr kumimoji="1" lang="ja-JP" altLang="en-US" sz="3200" dirty="0" smtClean="0"/>
              <a:t>点をカットオフ値に取るとオッズ比</a:t>
            </a:r>
            <a:r>
              <a:rPr kumimoji="1" lang="en-US" altLang="ja-JP" sz="3200" dirty="0" smtClean="0"/>
              <a:t>9.2</a:t>
            </a:r>
            <a:r>
              <a:rPr kumimoji="1" lang="ja-JP" altLang="en-US" sz="3200" dirty="0" smtClean="0"/>
              <a:t>倍</a:t>
            </a:r>
            <a:endParaRPr kumimoji="1" lang="ja-JP" alt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ガイドライン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現行のガイドライン（入院処遇ガイドライン、通院処遇ガイドライン・・・）は当時精神保健福祉法下で触法精神障害者の医療に関わってきた臨床家が作ったもの</a:t>
            </a:r>
            <a:endParaRPr kumimoji="1" lang="en-US" altLang="ja-JP" dirty="0" smtClean="0"/>
          </a:p>
          <a:p>
            <a:endParaRPr lang="en-US" altLang="ja-JP" dirty="0" smtClean="0"/>
          </a:p>
          <a:p>
            <a:endParaRPr kumimoji="1" lang="en-US" altLang="ja-JP" dirty="0" smtClean="0"/>
          </a:p>
          <a:p>
            <a:pPr>
              <a:buNone/>
            </a:pPr>
            <a:r>
              <a:rPr lang="ja-JP" altLang="en-US" dirty="0" smtClean="0"/>
              <a:t>　　</a:t>
            </a:r>
            <a:r>
              <a:rPr lang="ja-JP" altLang="en-US" dirty="0" smtClean="0">
                <a:solidFill>
                  <a:srgbClr val="FF0000"/>
                </a:solidFill>
              </a:rPr>
              <a:t>ガイドラインの妥当性は誰がどうやって評価するのか？</a:t>
            </a:r>
            <a:endParaRPr kumimoji="1" lang="ja-JP" altLang="en-US" dirty="0">
              <a:solidFill>
                <a:srgbClr val="FF0000"/>
              </a:solidFill>
            </a:endParaRPr>
          </a:p>
        </p:txBody>
      </p:sp>
      <p:sp>
        <p:nvSpPr>
          <p:cNvPr id="4" name="下矢印 3"/>
          <p:cNvSpPr/>
          <p:nvPr/>
        </p:nvSpPr>
        <p:spPr>
          <a:xfrm>
            <a:off x="4038600" y="3733800"/>
            <a:ext cx="762000" cy="7620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74638"/>
            <a:ext cx="8610600" cy="868362"/>
          </a:xfrm>
        </p:spPr>
        <p:txBody>
          <a:bodyPr/>
          <a:lstStyle/>
          <a:p>
            <a:r>
              <a:rPr kumimoji="1" lang="ja-JP" altLang="en-US" sz="3200" dirty="0" smtClean="0"/>
              <a:t>通院処遇移行後の暴力・問題行動の予測モデル</a:t>
            </a:r>
            <a:endParaRPr kumimoji="1" lang="ja-JP" altLang="en-US" sz="3200" dirty="0"/>
          </a:p>
        </p:txBody>
      </p:sp>
      <p:sp>
        <p:nvSpPr>
          <p:cNvPr id="3" name="コンテンツ プレースホルダ 2"/>
          <p:cNvSpPr>
            <a:spLocks noGrp="1"/>
          </p:cNvSpPr>
          <p:nvPr>
            <p:ph idx="1"/>
          </p:nvPr>
        </p:nvSpPr>
        <p:spPr>
          <a:xfrm>
            <a:off x="457200" y="1143000"/>
            <a:ext cx="8229600" cy="5334000"/>
          </a:xfrm>
        </p:spPr>
        <p:txBody>
          <a:bodyPr/>
          <a:lstStyle/>
          <a:p>
            <a:pPr>
              <a:buFont typeface="Wingdings" pitchFamily="2" charset="2"/>
              <a:buChar char="l"/>
            </a:pPr>
            <a:r>
              <a:rPr lang="en-US" altLang="ja-JP" sz="2800" dirty="0" smtClean="0"/>
              <a:t> 【</a:t>
            </a:r>
            <a:r>
              <a:rPr lang="ja-JP" altLang="en-US" sz="2800" dirty="0" smtClean="0"/>
              <a:t>衝動コントロール</a:t>
            </a:r>
            <a:r>
              <a:rPr lang="en-US" altLang="ja-JP" sz="2800" dirty="0" smtClean="0"/>
              <a:t>】【</a:t>
            </a:r>
            <a:r>
              <a:rPr lang="ja-JP" altLang="en-US" sz="2800" dirty="0" smtClean="0"/>
              <a:t>非精神病症状３）怒り</a:t>
            </a:r>
            <a:r>
              <a:rPr lang="en-US" altLang="ja-JP" sz="2800" dirty="0" smtClean="0"/>
              <a:t>】</a:t>
            </a:r>
            <a:br>
              <a:rPr lang="en-US" altLang="ja-JP" sz="2800" dirty="0" smtClean="0"/>
            </a:br>
            <a:r>
              <a:rPr lang="en-US" altLang="ja-JP" sz="2800" dirty="0" smtClean="0"/>
              <a:t>【</a:t>
            </a:r>
            <a:r>
              <a:rPr lang="ja-JP" altLang="en-US" sz="2800" dirty="0" smtClean="0"/>
              <a:t>生活能力４）家事や料理</a:t>
            </a:r>
            <a:r>
              <a:rPr lang="en-US" altLang="ja-JP" sz="2800" dirty="0" smtClean="0"/>
              <a:t>】 【</a:t>
            </a:r>
            <a:r>
              <a:rPr lang="ja-JP" altLang="en-US" sz="2800" dirty="0" smtClean="0"/>
              <a:t>物質乱用</a:t>
            </a:r>
            <a:r>
              <a:rPr lang="en-US" altLang="ja-JP" sz="2800" dirty="0" smtClean="0"/>
              <a:t>】 【</a:t>
            </a:r>
            <a:r>
              <a:rPr lang="ja-JP" altLang="en-US" sz="2800" dirty="0" smtClean="0"/>
              <a:t>非社会性９）性的逸脱行動</a:t>
            </a:r>
            <a:r>
              <a:rPr lang="en-US" altLang="ja-JP" sz="2800" dirty="0" smtClean="0"/>
              <a:t>】 【</a:t>
            </a:r>
            <a:r>
              <a:rPr lang="ja-JP" altLang="en-US" sz="2800" dirty="0" smtClean="0"/>
              <a:t>個人的支援</a:t>
            </a:r>
            <a:r>
              <a:rPr lang="en-US" altLang="ja-JP" sz="2800" dirty="0" smtClean="0"/>
              <a:t>】</a:t>
            </a:r>
            <a:r>
              <a:rPr lang="ja-JP" altLang="en-US" sz="2800" dirty="0" smtClean="0"/>
              <a:t>の合計得点を用いることで</a:t>
            </a:r>
            <a:endParaRPr lang="en-US" altLang="ja-JP" sz="2800" dirty="0" smtClean="0"/>
          </a:p>
          <a:p>
            <a:r>
              <a:rPr lang="ja-JP" altLang="en-US" sz="2800" dirty="0" smtClean="0"/>
              <a:t>通院移行後</a:t>
            </a:r>
            <a:r>
              <a:rPr lang="en-US" altLang="ja-JP" sz="2800" dirty="0" smtClean="0"/>
              <a:t>3</a:t>
            </a:r>
            <a:r>
              <a:rPr lang="ja-JP" altLang="en-US" sz="2800" dirty="0" smtClean="0"/>
              <a:t>年以内の暴力の予測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781</a:t>
            </a:r>
            <a:endParaRPr lang="en-US" altLang="ja-JP" sz="2800" dirty="0" smtClean="0"/>
          </a:p>
          <a:p>
            <a:r>
              <a:rPr lang="en-US" altLang="ja-JP" sz="2800" dirty="0" smtClean="0"/>
              <a:t>2</a:t>
            </a:r>
            <a:r>
              <a:rPr lang="ja-JP" altLang="en-US" sz="2800" dirty="0" smtClean="0"/>
              <a:t>年間追跡できたサンプルでの暴力の予測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741</a:t>
            </a:r>
            <a:endParaRPr lang="en-US" altLang="ja-JP" sz="2800" dirty="0" smtClean="0"/>
          </a:p>
          <a:p>
            <a:r>
              <a:rPr lang="ja-JP" altLang="en-US" sz="2800" dirty="0" smtClean="0"/>
              <a:t>通院移行後</a:t>
            </a:r>
            <a:r>
              <a:rPr lang="en-US" altLang="ja-JP" sz="2800" dirty="0" smtClean="0"/>
              <a:t>3</a:t>
            </a:r>
            <a:r>
              <a:rPr lang="ja-JP" altLang="en-US" sz="2800" dirty="0" smtClean="0"/>
              <a:t>年以内の問題行動の予測</a:t>
            </a:r>
            <a:r>
              <a:rPr lang="en-US" altLang="ja-JP" sz="2800" dirty="0" smtClean="0"/>
              <a:t/>
            </a:r>
            <a:br>
              <a:rPr lang="en-US" altLang="ja-JP" sz="2800" dirty="0" smtClean="0"/>
            </a:br>
            <a:r>
              <a:rPr lang="ja-JP" altLang="en-US" sz="2800" dirty="0" smtClean="0"/>
              <a:t>において</a:t>
            </a:r>
            <a:r>
              <a:rPr lang="en-US" altLang="ja-JP" sz="2800" dirty="0" smtClean="0"/>
              <a:t>AUC=.803</a:t>
            </a:r>
          </a:p>
          <a:p>
            <a:r>
              <a:rPr lang="en-US" altLang="ja-JP" sz="2800" dirty="0" smtClean="0"/>
              <a:t>2</a:t>
            </a:r>
            <a:r>
              <a:rPr lang="ja-JP" altLang="en-US" sz="2800" dirty="0" smtClean="0"/>
              <a:t>年間追跡できたサンプルでの問題行動の予測</a:t>
            </a:r>
            <a:r>
              <a:rPr lang="en-US" altLang="ja-JP" sz="2800" dirty="0" smtClean="0"/>
              <a:t/>
            </a:r>
            <a:br>
              <a:rPr lang="en-US" altLang="ja-JP" sz="2800" dirty="0" smtClean="0"/>
            </a:br>
            <a:r>
              <a:rPr lang="ja-JP" altLang="en-US" sz="2800" dirty="0" smtClean="0"/>
              <a:t>において</a:t>
            </a:r>
            <a:r>
              <a:rPr lang="en-US" altLang="ja-JP" sz="2800" dirty="0" smtClean="0"/>
              <a:t>AUC=.695</a:t>
            </a:r>
          </a:p>
          <a:p>
            <a:endParaRPr lang="en-US" altLang="ja-JP" sz="2800" dirty="0" smtClean="0"/>
          </a:p>
          <a:p>
            <a:endParaRPr lang="en-US" altLang="ja-JP" sz="2800" dirty="0" smtClean="0"/>
          </a:p>
          <a:p>
            <a:endParaRPr kumimoji="1" lang="ja-JP" alt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74638"/>
            <a:ext cx="8610600" cy="868362"/>
          </a:xfrm>
        </p:spPr>
        <p:txBody>
          <a:bodyPr/>
          <a:lstStyle/>
          <a:p>
            <a:r>
              <a:rPr kumimoji="1" lang="ja-JP" altLang="en-US" sz="3200" dirty="0" smtClean="0"/>
              <a:t>通院処遇移行後の暴力・問題行動の予測モデル</a:t>
            </a:r>
            <a:endParaRPr kumimoji="1" lang="ja-JP" altLang="en-US" sz="3200" dirty="0"/>
          </a:p>
        </p:txBody>
      </p:sp>
      <p:sp>
        <p:nvSpPr>
          <p:cNvPr id="3" name="コンテンツ プレースホルダ 2"/>
          <p:cNvSpPr>
            <a:spLocks noGrp="1"/>
          </p:cNvSpPr>
          <p:nvPr>
            <p:ph idx="1"/>
          </p:nvPr>
        </p:nvSpPr>
        <p:spPr>
          <a:xfrm>
            <a:off x="457200" y="1143000"/>
            <a:ext cx="8229600" cy="5334000"/>
          </a:xfrm>
        </p:spPr>
        <p:txBody>
          <a:bodyPr/>
          <a:lstStyle/>
          <a:p>
            <a:pPr>
              <a:buFont typeface="Wingdings" pitchFamily="2" charset="2"/>
              <a:buChar char="l"/>
            </a:pPr>
            <a:r>
              <a:rPr lang="en-US" altLang="ja-JP" sz="2800" dirty="0" smtClean="0"/>
              <a:t> 【</a:t>
            </a:r>
            <a:r>
              <a:rPr lang="ja-JP" altLang="en-US" sz="2800" dirty="0" smtClean="0"/>
              <a:t>衝動コントロール</a:t>
            </a:r>
            <a:r>
              <a:rPr lang="en-US" altLang="ja-JP" sz="2800" dirty="0" smtClean="0"/>
              <a:t>】【</a:t>
            </a:r>
            <a:r>
              <a:rPr lang="ja-JP" altLang="en-US" sz="2800" dirty="0" smtClean="0"/>
              <a:t>非精神病症状３）怒り</a:t>
            </a:r>
            <a:r>
              <a:rPr lang="en-US" altLang="ja-JP" sz="2800" dirty="0" smtClean="0"/>
              <a:t>】</a:t>
            </a:r>
            <a:br>
              <a:rPr lang="en-US" altLang="ja-JP" sz="2800" dirty="0" smtClean="0"/>
            </a:br>
            <a:r>
              <a:rPr lang="en-US" altLang="ja-JP" sz="2800" dirty="0" smtClean="0"/>
              <a:t>【</a:t>
            </a:r>
            <a:r>
              <a:rPr lang="ja-JP" altLang="en-US" sz="2800" dirty="0" smtClean="0"/>
              <a:t>生活能力４）家事や料理</a:t>
            </a:r>
            <a:r>
              <a:rPr lang="en-US" altLang="ja-JP" sz="2800" dirty="0" smtClean="0"/>
              <a:t>】 【</a:t>
            </a:r>
            <a:r>
              <a:rPr lang="ja-JP" altLang="en-US" sz="2800" dirty="0" smtClean="0"/>
              <a:t>物質乱用</a:t>
            </a:r>
            <a:r>
              <a:rPr lang="en-US" altLang="ja-JP" sz="2800" dirty="0" smtClean="0"/>
              <a:t>】 【</a:t>
            </a:r>
            <a:r>
              <a:rPr lang="ja-JP" altLang="en-US" sz="2800" dirty="0" smtClean="0"/>
              <a:t>非社会性９）性的逸脱行動</a:t>
            </a:r>
            <a:r>
              <a:rPr lang="en-US" altLang="ja-JP" sz="2800" dirty="0" smtClean="0"/>
              <a:t>】 【</a:t>
            </a:r>
            <a:r>
              <a:rPr lang="ja-JP" altLang="en-US" sz="2800" dirty="0" smtClean="0"/>
              <a:t>個人的支援</a:t>
            </a:r>
            <a:r>
              <a:rPr lang="en-US" altLang="ja-JP" sz="2800" dirty="0" smtClean="0"/>
              <a:t>】</a:t>
            </a:r>
            <a:r>
              <a:rPr lang="ja-JP" altLang="en-US" sz="2800" dirty="0" smtClean="0"/>
              <a:t>の合計得点を用いることで</a:t>
            </a:r>
            <a:endParaRPr lang="en-US" altLang="ja-JP" sz="2800" dirty="0" smtClean="0"/>
          </a:p>
          <a:p>
            <a:r>
              <a:rPr lang="ja-JP" altLang="en-US" sz="2800" dirty="0" smtClean="0"/>
              <a:t>通院移行後</a:t>
            </a:r>
            <a:r>
              <a:rPr lang="en-US" altLang="ja-JP" sz="2800" dirty="0" smtClean="0"/>
              <a:t>3</a:t>
            </a:r>
            <a:r>
              <a:rPr lang="ja-JP" altLang="en-US" sz="2800" dirty="0" smtClean="0"/>
              <a:t>年以内の暴力の予測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781</a:t>
            </a:r>
            <a:endParaRPr lang="en-US" altLang="ja-JP" sz="2800" dirty="0" smtClean="0"/>
          </a:p>
          <a:p>
            <a:r>
              <a:rPr lang="en-US" altLang="ja-JP" sz="2800" dirty="0" smtClean="0"/>
              <a:t>2</a:t>
            </a:r>
            <a:r>
              <a:rPr lang="ja-JP" altLang="en-US" sz="2800" dirty="0" smtClean="0"/>
              <a:t>年間追跡できたサンプルでの暴力の予測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741</a:t>
            </a:r>
            <a:endParaRPr lang="en-US" altLang="ja-JP" sz="2800" dirty="0" smtClean="0"/>
          </a:p>
          <a:p>
            <a:r>
              <a:rPr lang="ja-JP" altLang="en-US" sz="2800" dirty="0" smtClean="0"/>
              <a:t>通院移行後</a:t>
            </a:r>
            <a:r>
              <a:rPr lang="en-US" altLang="ja-JP" sz="2800" dirty="0" smtClean="0"/>
              <a:t>3</a:t>
            </a:r>
            <a:r>
              <a:rPr lang="ja-JP" altLang="en-US" sz="2800" dirty="0" smtClean="0"/>
              <a:t>年以内の問題行動の予測</a:t>
            </a:r>
            <a:r>
              <a:rPr lang="en-US" altLang="ja-JP" sz="2800" dirty="0" smtClean="0"/>
              <a:t/>
            </a:r>
            <a:br>
              <a:rPr lang="en-US" altLang="ja-JP" sz="2800" dirty="0" smtClean="0"/>
            </a:br>
            <a:r>
              <a:rPr lang="ja-JP" altLang="en-US" sz="2800" dirty="0" smtClean="0"/>
              <a:t>において</a:t>
            </a:r>
            <a:r>
              <a:rPr lang="en-US" altLang="ja-JP" sz="2800" dirty="0" smtClean="0"/>
              <a:t>AUC=.803</a:t>
            </a:r>
          </a:p>
          <a:p>
            <a:r>
              <a:rPr lang="en-US" altLang="ja-JP" sz="2800" dirty="0" smtClean="0"/>
              <a:t>2</a:t>
            </a:r>
            <a:r>
              <a:rPr lang="ja-JP" altLang="en-US" sz="2800" dirty="0" smtClean="0"/>
              <a:t>年間追跡できたサンプルでの問題行動の予測</a:t>
            </a:r>
            <a:r>
              <a:rPr lang="en-US" altLang="ja-JP" sz="2800" dirty="0" smtClean="0"/>
              <a:t/>
            </a:r>
            <a:br>
              <a:rPr lang="en-US" altLang="ja-JP" sz="2800" dirty="0" smtClean="0"/>
            </a:br>
            <a:r>
              <a:rPr lang="ja-JP" altLang="en-US" sz="2800" dirty="0" smtClean="0"/>
              <a:t>において</a:t>
            </a:r>
            <a:r>
              <a:rPr lang="en-US" altLang="ja-JP" sz="2800" dirty="0" smtClean="0"/>
              <a:t>AUC=.695</a:t>
            </a:r>
            <a:endParaRPr kumimoji="1" lang="ja-JP" altLang="en-US" dirty="0"/>
          </a:p>
        </p:txBody>
      </p:sp>
      <p:sp>
        <p:nvSpPr>
          <p:cNvPr id="4" name="角丸四角形吹き出し 3"/>
          <p:cNvSpPr/>
          <p:nvPr/>
        </p:nvSpPr>
        <p:spPr>
          <a:xfrm>
            <a:off x="4572000" y="4191000"/>
            <a:ext cx="4572000" cy="2362200"/>
          </a:xfrm>
          <a:prstGeom prst="wedgeRoundRectCallout">
            <a:avLst>
              <a:gd name="adj1" fmla="val -56020"/>
              <a:gd name="adj2" fmla="val 7891"/>
              <a:gd name="adj3" fmla="val 16667"/>
            </a:avLst>
          </a:prstGeom>
          <a:solidFill>
            <a:srgbClr val="0033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bg1"/>
                </a:solidFill>
              </a:rPr>
              <a:t>それぞれ十分な値だが、</a:t>
            </a:r>
            <a:r>
              <a:rPr kumimoji="1" lang="en-US" altLang="ja-JP" sz="2800" dirty="0" smtClean="0">
                <a:solidFill>
                  <a:schemeClr val="bg1"/>
                </a:solidFill>
              </a:rPr>
              <a:t>【</a:t>
            </a:r>
            <a:r>
              <a:rPr kumimoji="1" lang="ja-JP" altLang="en-US" sz="2800" dirty="0" smtClean="0">
                <a:solidFill>
                  <a:schemeClr val="bg1"/>
                </a:solidFill>
              </a:rPr>
              <a:t>個人的支援</a:t>
            </a:r>
            <a:r>
              <a:rPr kumimoji="1" lang="en-US" altLang="ja-JP" sz="2800" dirty="0" smtClean="0">
                <a:solidFill>
                  <a:schemeClr val="bg1"/>
                </a:solidFill>
              </a:rPr>
              <a:t>】</a:t>
            </a:r>
            <a:r>
              <a:rPr kumimoji="1" lang="ja-JP" altLang="en-US" sz="2800" dirty="0" smtClean="0">
                <a:solidFill>
                  <a:schemeClr val="bg1"/>
                </a:solidFill>
              </a:rPr>
              <a:t>の評定者間信頼性が</a:t>
            </a:r>
            <a:r>
              <a:rPr kumimoji="1" lang="en-US" altLang="ja-JP" sz="2800" dirty="0" smtClean="0">
                <a:solidFill>
                  <a:schemeClr val="bg1"/>
                </a:solidFill>
              </a:rPr>
              <a:t>ICC=.58</a:t>
            </a:r>
            <a:r>
              <a:rPr kumimoji="1" lang="ja-JP" altLang="en-US" sz="2800" dirty="0" smtClean="0">
                <a:solidFill>
                  <a:schemeClr val="bg1"/>
                </a:solidFill>
              </a:rPr>
              <a:t>と少し低いという問題もある</a:t>
            </a:r>
            <a:endParaRPr kumimoji="1" lang="ja-JP" altLang="en-US" sz="2800" dirty="0">
              <a:solidFill>
                <a:schemeClr val="bg1"/>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74638"/>
            <a:ext cx="8610600" cy="868362"/>
          </a:xfrm>
        </p:spPr>
        <p:txBody>
          <a:bodyPr/>
          <a:lstStyle/>
          <a:p>
            <a:r>
              <a:rPr kumimoji="1" lang="ja-JP" altLang="en-US" sz="3200" dirty="0" smtClean="0"/>
              <a:t>通院処遇移行後の暴力・問題行動の予測モデル</a:t>
            </a:r>
            <a:endParaRPr kumimoji="1" lang="ja-JP" altLang="en-US" sz="3200" dirty="0"/>
          </a:p>
        </p:txBody>
      </p:sp>
      <p:sp>
        <p:nvSpPr>
          <p:cNvPr id="3" name="コンテンツ プレースホルダ 2"/>
          <p:cNvSpPr>
            <a:spLocks noGrp="1"/>
          </p:cNvSpPr>
          <p:nvPr>
            <p:ph idx="1"/>
          </p:nvPr>
        </p:nvSpPr>
        <p:spPr>
          <a:xfrm>
            <a:off x="457200" y="1143000"/>
            <a:ext cx="8229600" cy="5334000"/>
          </a:xfrm>
        </p:spPr>
        <p:txBody>
          <a:bodyPr/>
          <a:lstStyle/>
          <a:p>
            <a:pPr>
              <a:buFont typeface="Wingdings" pitchFamily="2" charset="2"/>
              <a:buChar char="l"/>
            </a:pPr>
            <a:r>
              <a:rPr lang="en-US" altLang="ja-JP" sz="2800" dirty="0" smtClean="0"/>
              <a:t> 【</a:t>
            </a:r>
            <a:r>
              <a:rPr lang="ja-JP" altLang="en-US" sz="2800" dirty="0" smtClean="0"/>
              <a:t>衝動コントロール</a:t>
            </a:r>
            <a:r>
              <a:rPr lang="en-US" altLang="ja-JP" sz="2800" dirty="0" smtClean="0"/>
              <a:t>】【</a:t>
            </a:r>
            <a:r>
              <a:rPr lang="ja-JP" altLang="en-US" sz="2800" dirty="0" smtClean="0"/>
              <a:t>非精神病症状３）怒り</a:t>
            </a:r>
            <a:r>
              <a:rPr lang="en-US" altLang="ja-JP" sz="2800" dirty="0" smtClean="0"/>
              <a:t>】</a:t>
            </a:r>
            <a:br>
              <a:rPr lang="en-US" altLang="ja-JP" sz="2800" dirty="0" smtClean="0"/>
            </a:br>
            <a:r>
              <a:rPr lang="en-US" altLang="ja-JP" sz="2800" dirty="0" smtClean="0"/>
              <a:t>【</a:t>
            </a:r>
            <a:r>
              <a:rPr lang="ja-JP" altLang="en-US" sz="2800" dirty="0" smtClean="0"/>
              <a:t>生活能力４）家事や料理</a:t>
            </a:r>
            <a:r>
              <a:rPr lang="en-US" altLang="ja-JP" sz="2800" dirty="0" smtClean="0"/>
              <a:t>】 【</a:t>
            </a:r>
            <a:r>
              <a:rPr lang="ja-JP" altLang="en-US" sz="2800" dirty="0" smtClean="0"/>
              <a:t>物質乱用</a:t>
            </a:r>
            <a:r>
              <a:rPr lang="en-US" altLang="ja-JP" sz="2800" dirty="0" smtClean="0"/>
              <a:t>】 【</a:t>
            </a:r>
            <a:r>
              <a:rPr lang="ja-JP" altLang="en-US" sz="2800" dirty="0" smtClean="0"/>
              <a:t>非社会性９）性的逸脱行動</a:t>
            </a:r>
            <a:r>
              <a:rPr lang="en-US" altLang="ja-JP" sz="2800" dirty="0" smtClean="0"/>
              <a:t>】 【</a:t>
            </a:r>
            <a:r>
              <a:rPr lang="ja-JP" altLang="en-US" sz="2800" dirty="0" smtClean="0"/>
              <a:t>個人的支援</a:t>
            </a:r>
            <a:r>
              <a:rPr lang="en-US" altLang="ja-JP" sz="2800" dirty="0" smtClean="0"/>
              <a:t>】</a:t>
            </a:r>
            <a:r>
              <a:rPr lang="ja-JP" altLang="en-US" sz="2800" dirty="0" smtClean="0"/>
              <a:t>の合計得点を用いることで</a:t>
            </a:r>
            <a:endParaRPr lang="en-US" altLang="ja-JP" sz="2800" dirty="0" smtClean="0"/>
          </a:p>
          <a:p>
            <a:r>
              <a:rPr lang="ja-JP" altLang="en-US" sz="2800" dirty="0" smtClean="0"/>
              <a:t>通院移行後</a:t>
            </a:r>
            <a:r>
              <a:rPr lang="en-US" altLang="ja-JP" sz="2800" dirty="0" smtClean="0"/>
              <a:t>3</a:t>
            </a:r>
            <a:r>
              <a:rPr lang="ja-JP" altLang="en-US" sz="2800" dirty="0" smtClean="0"/>
              <a:t>年以内の暴力の予測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781</a:t>
            </a:r>
            <a:endParaRPr lang="en-US" altLang="ja-JP" sz="2800" dirty="0" smtClean="0"/>
          </a:p>
          <a:p>
            <a:r>
              <a:rPr lang="en-US" altLang="ja-JP" sz="2800" dirty="0" smtClean="0"/>
              <a:t>2</a:t>
            </a:r>
            <a:r>
              <a:rPr lang="ja-JP" altLang="en-US" sz="2800" dirty="0" smtClean="0"/>
              <a:t>年間追跡できたサンプルでの暴力の予測</a:t>
            </a:r>
            <a:r>
              <a:rPr lang="en-US" altLang="ja-JP" sz="2800" dirty="0" smtClean="0"/>
              <a:t/>
            </a:r>
            <a:br>
              <a:rPr lang="en-US" altLang="ja-JP" sz="2800" dirty="0" smtClean="0"/>
            </a:br>
            <a:r>
              <a:rPr lang="ja-JP" altLang="en-US" sz="2800" dirty="0" smtClean="0"/>
              <a:t>において</a:t>
            </a:r>
            <a:r>
              <a:rPr lang="en-US" altLang="ja-JP" sz="2800" dirty="0" smtClean="0"/>
              <a:t>AUC=.</a:t>
            </a:r>
            <a:r>
              <a:rPr lang="en-US" altLang="ja-JP" sz="2800" dirty="0" smtClean="0"/>
              <a:t>741</a:t>
            </a:r>
            <a:endParaRPr lang="en-US" altLang="ja-JP" sz="2800" dirty="0" smtClean="0"/>
          </a:p>
          <a:p>
            <a:r>
              <a:rPr lang="ja-JP" altLang="en-US" sz="2800" dirty="0" smtClean="0"/>
              <a:t>通院移行後</a:t>
            </a:r>
            <a:r>
              <a:rPr lang="en-US" altLang="ja-JP" sz="2800" dirty="0" smtClean="0"/>
              <a:t>3</a:t>
            </a:r>
            <a:r>
              <a:rPr lang="ja-JP" altLang="en-US" sz="2800" dirty="0" smtClean="0"/>
              <a:t>年以内の問題行動の予測</a:t>
            </a:r>
            <a:r>
              <a:rPr lang="en-US" altLang="ja-JP" sz="2800" dirty="0" smtClean="0"/>
              <a:t/>
            </a:r>
            <a:br>
              <a:rPr lang="en-US" altLang="ja-JP" sz="2800" dirty="0" smtClean="0"/>
            </a:br>
            <a:r>
              <a:rPr lang="ja-JP" altLang="en-US" sz="2800" dirty="0" smtClean="0"/>
              <a:t>において</a:t>
            </a:r>
            <a:r>
              <a:rPr lang="en-US" altLang="ja-JP" sz="2800" dirty="0" smtClean="0"/>
              <a:t>AUC=.803</a:t>
            </a:r>
          </a:p>
          <a:p>
            <a:r>
              <a:rPr lang="en-US" altLang="ja-JP" sz="2800" dirty="0" smtClean="0"/>
              <a:t>2</a:t>
            </a:r>
            <a:r>
              <a:rPr lang="ja-JP" altLang="en-US" sz="2800" dirty="0" smtClean="0"/>
              <a:t>年間追跡できたサンプルでの問題行動の予測</a:t>
            </a:r>
            <a:r>
              <a:rPr lang="en-US" altLang="ja-JP" sz="2800" dirty="0" smtClean="0"/>
              <a:t/>
            </a:r>
            <a:br>
              <a:rPr lang="en-US" altLang="ja-JP" sz="2800" dirty="0" smtClean="0"/>
            </a:br>
            <a:r>
              <a:rPr lang="ja-JP" altLang="en-US" sz="2800" dirty="0" smtClean="0"/>
              <a:t>において</a:t>
            </a:r>
            <a:r>
              <a:rPr lang="en-US" altLang="ja-JP" sz="2800" dirty="0" smtClean="0"/>
              <a:t>AUC=.695</a:t>
            </a:r>
          </a:p>
          <a:p>
            <a:endParaRPr lang="en-US" altLang="ja-JP" sz="2800" dirty="0" smtClean="0"/>
          </a:p>
          <a:p>
            <a:endParaRPr lang="en-US" altLang="ja-JP" sz="2800" dirty="0" smtClean="0"/>
          </a:p>
          <a:p>
            <a:endParaRPr kumimoji="1" lang="ja-JP" altLang="en-US" dirty="0"/>
          </a:p>
        </p:txBody>
      </p:sp>
      <p:sp>
        <p:nvSpPr>
          <p:cNvPr id="4" name="角丸四角形吹き出し 3"/>
          <p:cNvSpPr/>
          <p:nvPr/>
        </p:nvSpPr>
        <p:spPr>
          <a:xfrm>
            <a:off x="533400" y="3048000"/>
            <a:ext cx="7772400" cy="1066800"/>
          </a:xfrm>
          <a:prstGeom prst="wedgeRoundRectCallout">
            <a:avLst>
              <a:gd name="adj1" fmla="val -15640"/>
              <a:gd name="adj2" fmla="val -100872"/>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この６項目だけ評定して足せばいい！？</a:t>
            </a:r>
            <a:endParaRPr kumimoji="1" lang="ja-JP" altLang="en-US" sz="3200" dirty="0">
              <a:solidFill>
                <a:schemeClr val="bg1"/>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90800"/>
            <a:ext cx="8229600" cy="1143000"/>
          </a:xfrm>
        </p:spPr>
        <p:txBody>
          <a:bodyPr/>
          <a:lstStyle/>
          <a:p>
            <a:r>
              <a:rPr kumimoji="1" lang="ja-JP" altLang="en-US" dirty="0" smtClean="0"/>
              <a:t>他の予測モデル</a:t>
            </a:r>
            <a:endParaRPr kumimoji="1" lang="ja-JP" alt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554162"/>
          </a:xfrm>
        </p:spPr>
        <p:txBody>
          <a:bodyPr/>
          <a:lstStyle/>
          <a:p>
            <a:r>
              <a:rPr lang="ja-JP" altLang="en-US" sz="2800" dirty="0" smtClean="0"/>
              <a:t>通院移行後</a:t>
            </a:r>
            <a:r>
              <a:rPr lang="en-US" altLang="ja-JP" sz="2800" dirty="0" smtClean="0"/>
              <a:t>3</a:t>
            </a:r>
            <a:r>
              <a:rPr lang="ja-JP" altLang="en-US" sz="2800" dirty="0" smtClean="0"/>
              <a:t>年以内の精神保健福祉法入院の予測</a:t>
            </a:r>
            <a:r>
              <a:rPr lang="en-US" altLang="ja-JP" sz="2800" dirty="0" smtClean="0"/>
              <a:t/>
            </a:r>
            <a:br>
              <a:rPr lang="en-US" altLang="ja-JP" sz="2800" dirty="0" smtClean="0"/>
            </a:br>
            <a:r>
              <a:rPr lang="en-US" altLang="ja-JP" sz="2600" dirty="0" smtClean="0">
                <a:solidFill>
                  <a:schemeClr val="tx1"/>
                </a:solidFill>
              </a:rPr>
              <a:t> 【</a:t>
            </a:r>
            <a:r>
              <a:rPr lang="ja-JP" altLang="en-US" sz="2600" dirty="0" smtClean="0">
                <a:solidFill>
                  <a:schemeClr val="tx1"/>
                </a:solidFill>
              </a:rPr>
              <a:t>衝動コントロール</a:t>
            </a:r>
            <a:r>
              <a:rPr lang="en-US" altLang="ja-JP" sz="2600" dirty="0" smtClean="0">
                <a:solidFill>
                  <a:schemeClr val="tx1"/>
                </a:solidFill>
              </a:rPr>
              <a:t>】【</a:t>
            </a:r>
            <a:r>
              <a:rPr lang="ja-JP" altLang="en-US" sz="2600" dirty="0" smtClean="0">
                <a:solidFill>
                  <a:schemeClr val="tx1"/>
                </a:solidFill>
              </a:rPr>
              <a:t>非精神病症状３）怒り</a:t>
            </a:r>
            <a:r>
              <a:rPr lang="en-US" altLang="ja-JP" sz="2600" dirty="0" smtClean="0">
                <a:solidFill>
                  <a:schemeClr val="tx1"/>
                </a:solidFill>
              </a:rPr>
              <a:t>】</a:t>
            </a:r>
            <a:br>
              <a:rPr lang="en-US" altLang="ja-JP" sz="2600" dirty="0" smtClean="0">
                <a:solidFill>
                  <a:schemeClr val="tx1"/>
                </a:solidFill>
              </a:rPr>
            </a:br>
            <a:r>
              <a:rPr lang="en-US" altLang="ja-JP" sz="2600" dirty="0" smtClean="0">
                <a:solidFill>
                  <a:schemeClr val="tx1"/>
                </a:solidFill>
              </a:rPr>
              <a:t>【</a:t>
            </a:r>
            <a:r>
              <a:rPr lang="ja-JP" altLang="en-US" sz="2600" dirty="0" smtClean="0">
                <a:solidFill>
                  <a:schemeClr val="tx1"/>
                </a:solidFill>
              </a:rPr>
              <a:t>生活能力４）家事や料理</a:t>
            </a:r>
            <a:r>
              <a:rPr lang="en-US" altLang="ja-JP" sz="2600" dirty="0" smtClean="0">
                <a:solidFill>
                  <a:schemeClr val="tx1"/>
                </a:solidFill>
              </a:rPr>
              <a:t>】 【</a:t>
            </a:r>
            <a:r>
              <a:rPr lang="ja-JP" altLang="en-US" sz="2600" dirty="0" smtClean="0">
                <a:solidFill>
                  <a:schemeClr val="tx1"/>
                </a:solidFill>
              </a:rPr>
              <a:t>非社会性９）性的逸脱行動</a:t>
            </a:r>
            <a:r>
              <a:rPr lang="en-US" altLang="ja-JP" sz="2600" dirty="0" smtClean="0">
                <a:solidFill>
                  <a:schemeClr val="tx1"/>
                </a:solidFill>
              </a:rPr>
              <a:t>】</a:t>
            </a:r>
            <a:br>
              <a:rPr lang="en-US" altLang="ja-JP" sz="2600" dirty="0" smtClean="0">
                <a:solidFill>
                  <a:schemeClr val="tx1"/>
                </a:solidFill>
              </a:rPr>
            </a:br>
            <a:r>
              <a:rPr lang="en-US" altLang="ja-JP" sz="2600" dirty="0" smtClean="0">
                <a:solidFill>
                  <a:schemeClr val="tx1"/>
                </a:solidFill>
              </a:rPr>
              <a:t> 【</a:t>
            </a:r>
            <a:r>
              <a:rPr lang="ja-JP" altLang="en-US" sz="2600" dirty="0" smtClean="0">
                <a:solidFill>
                  <a:schemeClr val="tx1"/>
                </a:solidFill>
              </a:rPr>
              <a:t>物質乱用</a:t>
            </a:r>
            <a:r>
              <a:rPr lang="en-US" altLang="ja-JP" sz="2600" dirty="0" smtClean="0">
                <a:solidFill>
                  <a:schemeClr val="tx1"/>
                </a:solidFill>
              </a:rPr>
              <a:t>】 【</a:t>
            </a:r>
            <a:r>
              <a:rPr lang="ja-JP" altLang="en-US" sz="2600" dirty="0" smtClean="0">
                <a:solidFill>
                  <a:schemeClr val="tx1"/>
                </a:solidFill>
              </a:rPr>
              <a:t>個人的支援</a:t>
            </a:r>
            <a:r>
              <a:rPr lang="en-US" altLang="ja-JP" sz="2600" dirty="0" smtClean="0">
                <a:solidFill>
                  <a:schemeClr val="tx1"/>
                </a:solidFill>
              </a:rPr>
              <a:t>】</a:t>
            </a:r>
            <a:r>
              <a:rPr lang="ja-JP" altLang="en-US" sz="2600" dirty="0" smtClean="0">
                <a:solidFill>
                  <a:schemeClr val="tx1"/>
                </a:solidFill>
              </a:rPr>
              <a:t>の合計得点による</a:t>
            </a:r>
            <a:r>
              <a:rPr lang="en-US" altLang="ja-JP" sz="2600" dirty="0" smtClean="0">
                <a:solidFill>
                  <a:schemeClr val="tx1"/>
                </a:solidFill>
              </a:rPr>
              <a:t>ROC</a:t>
            </a:r>
            <a:r>
              <a:rPr lang="ja-JP" altLang="en-US" sz="2600" dirty="0" smtClean="0">
                <a:solidFill>
                  <a:schemeClr val="tx1"/>
                </a:solidFill>
              </a:rPr>
              <a:t>曲線</a:t>
            </a:r>
            <a:endParaRPr kumimoji="1" lang="ja-JP" altLang="en-US" sz="2600" dirty="0">
              <a:solidFill>
                <a:schemeClr val="tx1"/>
              </a:solidFill>
            </a:endParaRPr>
          </a:p>
        </p:txBody>
      </p:sp>
      <p:sp>
        <p:nvSpPr>
          <p:cNvPr id="6" name="テキスト ボックス 5"/>
          <p:cNvSpPr txBox="1"/>
          <p:nvPr/>
        </p:nvSpPr>
        <p:spPr>
          <a:xfrm>
            <a:off x="6553200" y="2057400"/>
            <a:ext cx="2362200" cy="1569660"/>
          </a:xfrm>
          <a:prstGeom prst="rect">
            <a:avLst/>
          </a:prstGeom>
          <a:noFill/>
        </p:spPr>
        <p:txBody>
          <a:bodyPr wrap="square" rtlCol="0">
            <a:spAutoFit/>
          </a:bodyPr>
          <a:lstStyle/>
          <a:p>
            <a:r>
              <a:rPr kumimoji="1" lang="en-US" altLang="ja-JP" sz="3200" dirty="0" smtClean="0"/>
              <a:t>AUC=0.701</a:t>
            </a:r>
          </a:p>
          <a:p>
            <a:endParaRPr lang="en-US" altLang="ja-JP" sz="3200" dirty="0" smtClean="0"/>
          </a:p>
          <a:p>
            <a:endParaRPr kumimoji="1" lang="ja-JP" altLang="en-US" sz="3200" dirty="0"/>
          </a:p>
        </p:txBody>
      </p:sp>
      <p:pic>
        <p:nvPicPr>
          <p:cNvPr id="1026" name="Picture 2"/>
          <p:cNvPicPr>
            <a:picLocks noChangeAspect="1" noChangeArrowheads="1"/>
          </p:cNvPicPr>
          <p:nvPr/>
        </p:nvPicPr>
        <p:blipFill>
          <a:blip r:embed="rId2" cstate="print"/>
          <a:srcRect/>
          <a:stretch>
            <a:fillRect/>
          </a:stretch>
        </p:blipFill>
        <p:spPr bwMode="auto">
          <a:xfrm>
            <a:off x="0" y="2819400"/>
            <a:ext cx="6102443" cy="4038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6144986" y="3657600"/>
            <a:ext cx="2999014"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8686800" cy="1401762"/>
          </a:xfrm>
        </p:spPr>
        <p:txBody>
          <a:bodyPr/>
          <a:lstStyle/>
          <a:p>
            <a:r>
              <a:rPr kumimoji="1" lang="ja-JP" altLang="en-US" sz="3600" dirty="0" smtClean="0"/>
              <a:t>精神保健福祉法入院</a:t>
            </a:r>
            <a:r>
              <a:rPr kumimoji="1" lang="en-US" altLang="ja-JP" sz="3600" dirty="0" smtClean="0"/>
              <a:t/>
            </a:r>
            <a:br>
              <a:rPr kumimoji="1" lang="en-US" altLang="ja-JP" sz="3600" dirty="0" smtClean="0"/>
            </a:br>
            <a:r>
              <a:rPr lang="ja-JP" altLang="en-US" sz="3600" dirty="0" smtClean="0"/>
              <a:t>症状悪化による精神保健福祉法入院</a:t>
            </a:r>
            <a:r>
              <a:rPr lang="en-US" altLang="ja-JP" sz="4000" dirty="0" smtClean="0"/>
              <a:t/>
            </a:r>
            <a:br>
              <a:rPr lang="en-US" altLang="ja-JP" sz="4000" dirty="0" smtClean="0"/>
            </a:br>
            <a:r>
              <a:rPr lang="ja-JP" altLang="en-US" sz="3600" dirty="0" smtClean="0"/>
              <a:t>の予測</a:t>
            </a:r>
            <a:endParaRPr kumimoji="1" lang="ja-JP" altLang="en-US" sz="3600" dirty="0"/>
          </a:p>
        </p:txBody>
      </p:sp>
      <p:sp>
        <p:nvSpPr>
          <p:cNvPr id="3" name="コンテンツ プレースホルダ 2"/>
          <p:cNvSpPr>
            <a:spLocks noGrp="1"/>
          </p:cNvSpPr>
          <p:nvPr>
            <p:ph idx="1"/>
          </p:nvPr>
        </p:nvSpPr>
        <p:spPr>
          <a:xfrm>
            <a:off x="0" y="1981200"/>
            <a:ext cx="9144000" cy="4876800"/>
          </a:xfrm>
        </p:spPr>
        <p:txBody>
          <a:bodyPr/>
          <a:lstStyle/>
          <a:p>
            <a:pPr>
              <a:buNone/>
            </a:pPr>
            <a:r>
              <a:rPr lang="ja-JP" altLang="en-US" sz="2800" dirty="0" smtClean="0"/>
              <a:t>●</a:t>
            </a:r>
            <a:r>
              <a:rPr lang="en-US" altLang="ja-JP" sz="2600" dirty="0" smtClean="0"/>
              <a:t>【</a:t>
            </a:r>
            <a:r>
              <a:rPr lang="ja-JP" altLang="en-US" sz="2600" dirty="0" smtClean="0"/>
              <a:t>衝動コントロール</a:t>
            </a:r>
            <a:r>
              <a:rPr lang="en-US" altLang="ja-JP" sz="2600" dirty="0" smtClean="0"/>
              <a:t>】【</a:t>
            </a:r>
            <a:r>
              <a:rPr lang="ja-JP" altLang="en-US" sz="2600" dirty="0" smtClean="0"/>
              <a:t>非精神病症状３）怒り</a:t>
            </a:r>
            <a:r>
              <a:rPr lang="en-US" altLang="ja-JP" sz="2600" dirty="0" smtClean="0"/>
              <a:t>】</a:t>
            </a:r>
            <a:br>
              <a:rPr lang="en-US" altLang="ja-JP" sz="2600" dirty="0" smtClean="0"/>
            </a:br>
            <a:r>
              <a:rPr lang="en-US" altLang="ja-JP" sz="2600" dirty="0" smtClean="0"/>
              <a:t>【</a:t>
            </a:r>
            <a:r>
              <a:rPr lang="ja-JP" altLang="en-US" sz="2600" dirty="0" smtClean="0"/>
              <a:t>生活能力４）家事や料理</a:t>
            </a:r>
            <a:r>
              <a:rPr lang="en-US" altLang="ja-JP" sz="2600" dirty="0" smtClean="0"/>
              <a:t>】 【</a:t>
            </a:r>
            <a:r>
              <a:rPr lang="ja-JP" altLang="en-US" sz="2600" dirty="0" smtClean="0"/>
              <a:t>物質乱用</a:t>
            </a:r>
            <a:r>
              <a:rPr lang="en-US" altLang="ja-JP" sz="2600" dirty="0" smtClean="0"/>
              <a:t>】 【</a:t>
            </a:r>
            <a:r>
              <a:rPr lang="ja-JP" altLang="en-US" sz="2600" dirty="0" smtClean="0"/>
              <a:t>非社会性９）性的逸脱行動</a:t>
            </a:r>
            <a:r>
              <a:rPr lang="en-US" altLang="ja-JP" sz="2600" dirty="0" smtClean="0"/>
              <a:t>】 【</a:t>
            </a:r>
            <a:r>
              <a:rPr lang="ja-JP" altLang="en-US" sz="2600" dirty="0" smtClean="0"/>
              <a:t>個人的支援</a:t>
            </a:r>
            <a:r>
              <a:rPr lang="en-US" altLang="ja-JP" sz="2600" dirty="0" smtClean="0"/>
              <a:t>】</a:t>
            </a:r>
            <a:r>
              <a:rPr lang="ja-JP" altLang="en-US" sz="2600" dirty="0" smtClean="0"/>
              <a:t>の合計得点を用いることで</a:t>
            </a:r>
            <a:endParaRPr lang="en-US" altLang="ja-JP" sz="2600" dirty="0" smtClean="0"/>
          </a:p>
          <a:p>
            <a:r>
              <a:rPr lang="ja-JP" altLang="en-US" sz="2600" dirty="0" smtClean="0"/>
              <a:t>通院移行後</a:t>
            </a:r>
            <a:r>
              <a:rPr lang="en-US" altLang="ja-JP" sz="2600" dirty="0" smtClean="0"/>
              <a:t>3</a:t>
            </a:r>
            <a:r>
              <a:rPr lang="ja-JP" altLang="en-US" sz="2600" dirty="0" smtClean="0"/>
              <a:t>年以内の精神保健福祉法入院の予測</a:t>
            </a:r>
            <a:r>
              <a:rPr lang="en-US" altLang="ja-JP" sz="2600" dirty="0" smtClean="0"/>
              <a:t/>
            </a:r>
            <a:br>
              <a:rPr lang="en-US" altLang="ja-JP" sz="2600" dirty="0" smtClean="0"/>
            </a:br>
            <a:r>
              <a:rPr lang="ja-JP" altLang="en-US" sz="2600" dirty="0" smtClean="0"/>
              <a:t>において</a:t>
            </a:r>
            <a:r>
              <a:rPr lang="en-US" altLang="ja-JP" sz="2600" dirty="0" smtClean="0"/>
              <a:t>AUC=.701</a:t>
            </a:r>
          </a:p>
          <a:p>
            <a:r>
              <a:rPr lang="en-US" altLang="ja-JP" sz="2600" dirty="0" smtClean="0"/>
              <a:t>2</a:t>
            </a:r>
            <a:r>
              <a:rPr lang="ja-JP" altLang="en-US" sz="2600" dirty="0" smtClean="0"/>
              <a:t>年間追跡できたサンプルでの精神保健福祉法入院の予測</a:t>
            </a:r>
            <a:r>
              <a:rPr lang="en-US" altLang="ja-JP" sz="2600" dirty="0" smtClean="0"/>
              <a:t/>
            </a:r>
            <a:br>
              <a:rPr lang="en-US" altLang="ja-JP" sz="2600" dirty="0" smtClean="0"/>
            </a:br>
            <a:r>
              <a:rPr lang="ja-JP" altLang="en-US" sz="2600" dirty="0" smtClean="0"/>
              <a:t>において</a:t>
            </a:r>
            <a:r>
              <a:rPr lang="en-US" altLang="ja-JP" sz="2600" dirty="0" smtClean="0"/>
              <a:t>AUC=.501</a:t>
            </a:r>
          </a:p>
          <a:p>
            <a:r>
              <a:rPr lang="ja-JP" altLang="en-US" sz="2600" dirty="0" smtClean="0"/>
              <a:t>通院移行後</a:t>
            </a:r>
            <a:r>
              <a:rPr lang="en-US" altLang="ja-JP" sz="2600" dirty="0" smtClean="0"/>
              <a:t>3</a:t>
            </a:r>
            <a:r>
              <a:rPr lang="ja-JP" altLang="en-US" sz="2600" dirty="0" smtClean="0"/>
              <a:t>年以内の</a:t>
            </a:r>
            <a:r>
              <a:rPr lang="ja-JP" altLang="en-US" sz="2800" dirty="0" smtClean="0"/>
              <a:t>症状悪化による入院</a:t>
            </a:r>
            <a:r>
              <a:rPr lang="ja-JP" altLang="en-US" sz="2600" dirty="0" smtClean="0"/>
              <a:t>の予測</a:t>
            </a:r>
            <a:r>
              <a:rPr lang="en-US" altLang="ja-JP" sz="2600" dirty="0" smtClean="0"/>
              <a:t/>
            </a:r>
            <a:br>
              <a:rPr lang="en-US" altLang="ja-JP" sz="2600" dirty="0" smtClean="0"/>
            </a:br>
            <a:r>
              <a:rPr lang="ja-JP" altLang="en-US" sz="2600" dirty="0" smtClean="0"/>
              <a:t>において</a:t>
            </a:r>
            <a:r>
              <a:rPr lang="en-US" altLang="ja-JP" sz="2600" dirty="0" smtClean="0"/>
              <a:t>AUC=.537</a:t>
            </a:r>
          </a:p>
          <a:p>
            <a:r>
              <a:rPr lang="en-US" altLang="ja-JP" sz="2600" dirty="0" smtClean="0"/>
              <a:t>2</a:t>
            </a:r>
            <a:r>
              <a:rPr lang="ja-JP" altLang="en-US" sz="2600" dirty="0" smtClean="0"/>
              <a:t>年間追跡できたサンプルでの症状悪化による入院の予測</a:t>
            </a:r>
            <a:r>
              <a:rPr lang="en-US" altLang="ja-JP" sz="2600" dirty="0" smtClean="0"/>
              <a:t/>
            </a:r>
            <a:br>
              <a:rPr lang="en-US" altLang="ja-JP" sz="2600" dirty="0" smtClean="0"/>
            </a:br>
            <a:r>
              <a:rPr lang="ja-JP" altLang="en-US" sz="2600" dirty="0" smtClean="0"/>
              <a:t>において</a:t>
            </a:r>
            <a:r>
              <a:rPr lang="en-US" altLang="ja-JP" sz="2600" dirty="0" smtClean="0"/>
              <a:t>AUC=.309</a:t>
            </a:r>
          </a:p>
          <a:p>
            <a:endParaRPr kumimoji="1" lang="ja-JP" altLang="en-US" sz="2600" dirty="0"/>
          </a:p>
        </p:txBody>
      </p:sp>
      <p:sp>
        <p:nvSpPr>
          <p:cNvPr id="4" name="角丸四角形吹き出し 3"/>
          <p:cNvSpPr/>
          <p:nvPr/>
        </p:nvSpPr>
        <p:spPr>
          <a:xfrm>
            <a:off x="1143000" y="0"/>
            <a:ext cx="7467600" cy="1600200"/>
          </a:xfrm>
          <a:prstGeom prst="wedgeRoundRectCallout">
            <a:avLst>
              <a:gd name="adj1" fmla="val 4451"/>
              <a:gd name="adj2" fmla="val 96930"/>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通院移行後</a:t>
            </a:r>
            <a:r>
              <a:rPr lang="en-US" altLang="ja-JP" sz="2800" dirty="0" smtClean="0"/>
              <a:t>3</a:t>
            </a:r>
            <a:r>
              <a:rPr lang="ja-JP" altLang="en-US" sz="2800" dirty="0" smtClean="0"/>
              <a:t>年以内の精神保健福祉法入院の予測は十分な予測力だが、他が低い</a:t>
            </a:r>
            <a:endParaRPr lang="en-US" altLang="ja-JP" sz="2800" dirty="0" smtClean="0"/>
          </a:p>
          <a:p>
            <a:pPr algn="ctr"/>
            <a:r>
              <a:rPr lang="ja-JP" altLang="en-US" sz="2800" dirty="0" smtClean="0"/>
              <a:t>壁屋ら（</a:t>
            </a:r>
            <a:r>
              <a:rPr lang="en-US" altLang="ja-JP" sz="2800" dirty="0" smtClean="0"/>
              <a:t>2014</a:t>
            </a:r>
            <a:r>
              <a:rPr lang="ja-JP" altLang="en-US" sz="2800" dirty="0" smtClean="0"/>
              <a:t>）からも予測が困難</a:t>
            </a: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1249362"/>
          </a:xfrm>
        </p:spPr>
        <p:txBody>
          <a:bodyPr/>
          <a:lstStyle/>
          <a:p>
            <a:r>
              <a:rPr lang="ja-JP" altLang="en-US" sz="3200" dirty="0" smtClean="0"/>
              <a:t>通院移行後</a:t>
            </a:r>
            <a:r>
              <a:rPr lang="en-US" altLang="ja-JP" sz="3200" dirty="0" smtClean="0"/>
              <a:t>3</a:t>
            </a:r>
            <a:r>
              <a:rPr lang="ja-JP" altLang="en-US" sz="3200" dirty="0" smtClean="0"/>
              <a:t>年以内の自殺企図の予測</a:t>
            </a:r>
            <a:r>
              <a:rPr kumimoji="1" lang="ja-JP" altLang="en-US" sz="3200" dirty="0" smtClean="0"/>
              <a:t>　</a:t>
            </a:r>
            <a:r>
              <a:rPr kumimoji="1" lang="en-US" altLang="ja-JP" sz="3200" dirty="0" smtClean="0"/>
              <a:t/>
            </a:r>
            <a:br>
              <a:rPr kumimoji="1" lang="en-US" altLang="ja-JP" sz="3200" dirty="0" smtClean="0"/>
            </a:br>
            <a:r>
              <a:rPr lang="en-US" altLang="ja-JP" sz="2800" dirty="0" smtClean="0">
                <a:solidFill>
                  <a:srgbClr val="002060"/>
                </a:solidFill>
              </a:rPr>
              <a:t>【</a:t>
            </a:r>
            <a:r>
              <a:rPr lang="ja-JP" altLang="en-US" sz="2800" dirty="0" smtClean="0">
                <a:solidFill>
                  <a:srgbClr val="002060"/>
                </a:solidFill>
              </a:rPr>
              <a:t>生活能力４）家事や料理</a:t>
            </a:r>
            <a:r>
              <a:rPr lang="en-US" altLang="ja-JP" sz="2800" dirty="0" smtClean="0">
                <a:solidFill>
                  <a:srgbClr val="002060"/>
                </a:solidFill>
              </a:rPr>
              <a:t>】</a:t>
            </a:r>
            <a:r>
              <a:rPr lang="ja-JP" altLang="en-US" sz="2800" dirty="0" smtClean="0">
                <a:solidFill>
                  <a:srgbClr val="002060"/>
                </a:solidFill>
              </a:rPr>
              <a:t>に</a:t>
            </a:r>
            <a:r>
              <a:rPr kumimoji="1" lang="ja-JP" altLang="en-US" sz="2800" dirty="0" smtClean="0">
                <a:solidFill>
                  <a:srgbClr val="002060"/>
                </a:solidFill>
              </a:rPr>
              <a:t>よる</a:t>
            </a:r>
            <a:r>
              <a:rPr kumimoji="1" lang="en-US" altLang="ja-JP" sz="2800" dirty="0" smtClean="0">
                <a:solidFill>
                  <a:srgbClr val="002060"/>
                </a:solidFill>
              </a:rPr>
              <a:t>ROC</a:t>
            </a:r>
            <a:r>
              <a:rPr kumimoji="1" lang="ja-JP" altLang="en-US" sz="2800" dirty="0" smtClean="0">
                <a:solidFill>
                  <a:srgbClr val="002060"/>
                </a:solidFill>
              </a:rPr>
              <a:t>カーブ</a:t>
            </a:r>
            <a:endParaRPr kumimoji="1" lang="ja-JP" altLang="en-US" sz="2000" dirty="0">
              <a:solidFill>
                <a:srgbClr val="002060"/>
              </a:solidFill>
            </a:endParaRPr>
          </a:p>
        </p:txBody>
      </p:sp>
      <p:sp>
        <p:nvSpPr>
          <p:cNvPr id="6" name="テキスト ボックス 5"/>
          <p:cNvSpPr txBox="1"/>
          <p:nvPr/>
        </p:nvSpPr>
        <p:spPr>
          <a:xfrm>
            <a:off x="6477000" y="1676400"/>
            <a:ext cx="2514600" cy="1569660"/>
          </a:xfrm>
          <a:prstGeom prst="rect">
            <a:avLst/>
          </a:prstGeom>
          <a:noFill/>
        </p:spPr>
        <p:txBody>
          <a:bodyPr wrap="square" rtlCol="0">
            <a:spAutoFit/>
          </a:bodyPr>
          <a:lstStyle/>
          <a:p>
            <a:r>
              <a:rPr kumimoji="1" lang="en-US" altLang="ja-JP" sz="3200" dirty="0" smtClean="0"/>
              <a:t>AUC=0.792</a:t>
            </a:r>
          </a:p>
          <a:p>
            <a:endParaRPr lang="en-US" altLang="ja-JP" sz="3200" dirty="0" smtClean="0"/>
          </a:p>
          <a:p>
            <a:endParaRPr kumimoji="1" lang="ja-JP" altLang="en-US" sz="3200" dirty="0"/>
          </a:p>
        </p:txBody>
      </p:sp>
      <p:pic>
        <p:nvPicPr>
          <p:cNvPr id="3075" name="Picture 3"/>
          <p:cNvPicPr>
            <a:picLocks noChangeAspect="1" noChangeArrowheads="1"/>
          </p:cNvPicPr>
          <p:nvPr/>
        </p:nvPicPr>
        <p:blipFill>
          <a:blip r:embed="rId2" cstate="print"/>
          <a:srcRect/>
          <a:stretch>
            <a:fillRect/>
          </a:stretch>
        </p:blipFill>
        <p:spPr bwMode="auto">
          <a:xfrm>
            <a:off x="0" y="1524990"/>
            <a:ext cx="6038850" cy="5333010"/>
          </a:xfrm>
          <a:prstGeom prst="rect">
            <a:avLst/>
          </a:prstGeom>
          <a:noFill/>
          <a:ln w="9525">
            <a:noFill/>
            <a:miter lim="800000"/>
            <a:headEnd/>
            <a:tailEnd/>
          </a:ln>
          <a:effectLst/>
        </p:spPr>
      </p:pic>
      <p:pic>
        <p:nvPicPr>
          <p:cNvPr id="1026" name="Picture 2"/>
          <p:cNvPicPr>
            <a:picLocks noGrp="1" noChangeAspect="1" noChangeArrowheads="1"/>
          </p:cNvPicPr>
          <p:nvPr>
            <p:ph idx="1"/>
          </p:nvPr>
        </p:nvPicPr>
        <p:blipFill>
          <a:blip r:embed="rId3" cstate="print"/>
          <a:srcRect/>
          <a:stretch>
            <a:fillRect/>
          </a:stretch>
        </p:blipFill>
        <p:spPr bwMode="auto">
          <a:xfrm>
            <a:off x="6019800" y="2390724"/>
            <a:ext cx="3155005" cy="3171876"/>
          </a:xfrm>
          <a:prstGeom prst="rect">
            <a:avLst/>
          </a:prstGeom>
          <a:noFill/>
          <a:ln w="9525">
            <a:noFill/>
            <a:miter lim="800000"/>
            <a:headEnd/>
            <a:tailEnd/>
          </a:ln>
          <a:effectLst/>
        </p:spPr>
      </p:pic>
      <p:sp>
        <p:nvSpPr>
          <p:cNvPr id="7" name="角丸四角形吹き出し 6"/>
          <p:cNvSpPr/>
          <p:nvPr/>
        </p:nvSpPr>
        <p:spPr>
          <a:xfrm>
            <a:off x="4800600" y="2438400"/>
            <a:ext cx="4114800" cy="609600"/>
          </a:xfrm>
          <a:prstGeom prst="wedgeRoundRectCallout">
            <a:avLst>
              <a:gd name="adj1" fmla="val 16417"/>
              <a:gd name="adj2" fmla="val -80972"/>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t>1</a:t>
            </a:r>
            <a:r>
              <a:rPr lang="ja-JP" altLang="en-US" sz="3200" dirty="0" smtClean="0"/>
              <a:t>項目だけで十分高い</a:t>
            </a: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228600" y="0"/>
            <a:ext cx="8534400" cy="1524000"/>
          </a:xfrm>
        </p:spPr>
        <p:txBody>
          <a:bodyPr/>
          <a:lstStyle/>
          <a:p>
            <a:r>
              <a:rPr lang="ja-JP" altLang="en-US" sz="3200" dirty="0" smtClean="0"/>
              <a:t>通院移行後</a:t>
            </a:r>
            <a:r>
              <a:rPr lang="en-US" altLang="ja-JP" sz="3200" dirty="0" smtClean="0"/>
              <a:t>3</a:t>
            </a:r>
            <a:r>
              <a:rPr lang="ja-JP" altLang="en-US" sz="3200" dirty="0" smtClean="0"/>
              <a:t>年以内の自殺企図の予測</a:t>
            </a:r>
            <a:r>
              <a:rPr kumimoji="1" lang="ja-JP" altLang="en-US" sz="3200" dirty="0" smtClean="0"/>
              <a:t>　</a:t>
            </a:r>
            <a:r>
              <a:rPr kumimoji="1" lang="en-US" altLang="ja-JP" sz="3200" dirty="0" smtClean="0"/>
              <a:t/>
            </a:r>
            <a:br>
              <a:rPr kumimoji="1" lang="en-US" altLang="ja-JP" sz="3200" dirty="0" smtClean="0"/>
            </a:br>
            <a:r>
              <a:rPr lang="en-US" altLang="ja-JP" sz="2800" dirty="0" smtClean="0">
                <a:solidFill>
                  <a:srgbClr val="002060"/>
                </a:solidFill>
              </a:rPr>
              <a:t>【</a:t>
            </a:r>
            <a:r>
              <a:rPr lang="ja-JP" altLang="en-US" sz="2800" dirty="0" smtClean="0">
                <a:solidFill>
                  <a:srgbClr val="002060"/>
                </a:solidFill>
              </a:rPr>
              <a:t>生活能力４）家事や料理</a:t>
            </a:r>
            <a:r>
              <a:rPr lang="en-US" altLang="ja-JP" sz="2800" dirty="0" smtClean="0">
                <a:solidFill>
                  <a:srgbClr val="002060"/>
                </a:solidFill>
              </a:rPr>
              <a:t>】</a:t>
            </a:r>
            <a:r>
              <a:rPr lang="ja-JP" altLang="en-US" sz="2800" dirty="0" smtClean="0">
                <a:solidFill>
                  <a:srgbClr val="002060"/>
                </a:solidFill>
              </a:rPr>
              <a:t>と退院後の自殺企図の</a:t>
            </a:r>
            <a:r>
              <a:rPr lang="en-US" altLang="ja-JP" sz="2800" dirty="0" smtClean="0">
                <a:solidFill>
                  <a:srgbClr val="002060"/>
                </a:solidFill>
              </a:rPr>
              <a:t/>
            </a:r>
            <a:br>
              <a:rPr lang="en-US" altLang="ja-JP" sz="2800" dirty="0" smtClean="0">
                <a:solidFill>
                  <a:srgbClr val="002060"/>
                </a:solidFill>
              </a:rPr>
            </a:br>
            <a:r>
              <a:rPr lang="ja-JP" altLang="en-US" sz="2800" dirty="0" smtClean="0">
                <a:solidFill>
                  <a:srgbClr val="002060"/>
                </a:solidFill>
              </a:rPr>
              <a:t>クロス集計表</a:t>
            </a:r>
            <a:endParaRPr kumimoji="1" lang="ja-JP" altLang="en-US" sz="2000" dirty="0">
              <a:solidFill>
                <a:srgbClr val="002060"/>
              </a:solidFill>
            </a:endParaRPr>
          </a:p>
        </p:txBody>
      </p:sp>
      <p:pic>
        <p:nvPicPr>
          <p:cNvPr id="2051" name="Picture 3"/>
          <p:cNvPicPr>
            <a:picLocks noChangeAspect="1" noChangeArrowheads="1"/>
          </p:cNvPicPr>
          <p:nvPr/>
        </p:nvPicPr>
        <p:blipFill>
          <a:blip r:embed="rId2" cstate="print"/>
          <a:srcRect/>
          <a:stretch>
            <a:fillRect/>
          </a:stretch>
        </p:blipFill>
        <p:spPr bwMode="auto">
          <a:xfrm>
            <a:off x="0" y="1676400"/>
            <a:ext cx="9059333" cy="3048000"/>
          </a:xfrm>
          <a:prstGeom prst="rect">
            <a:avLst/>
          </a:prstGeom>
          <a:noFill/>
          <a:ln w="9525">
            <a:noFill/>
            <a:miter lim="800000"/>
            <a:headEnd/>
            <a:tailEnd/>
          </a:ln>
          <a:effectLst/>
        </p:spPr>
      </p:pic>
      <p:sp>
        <p:nvSpPr>
          <p:cNvPr id="7" name="角丸四角形吹き出し 6"/>
          <p:cNvSpPr/>
          <p:nvPr/>
        </p:nvSpPr>
        <p:spPr>
          <a:xfrm>
            <a:off x="1219200" y="5029200"/>
            <a:ext cx="7696200" cy="1600200"/>
          </a:xfrm>
          <a:prstGeom prst="wedgeRoundRectCallout">
            <a:avLst>
              <a:gd name="adj1" fmla="val 7277"/>
              <a:gd name="adj2" fmla="val -70982"/>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3200" dirty="0" smtClean="0"/>
              <a:t>Ｎは少ないが、</a:t>
            </a:r>
            <a:r>
              <a:rPr lang="en-US" altLang="ja-JP" sz="3200" dirty="0" smtClean="0">
                <a:solidFill>
                  <a:srgbClr val="002060"/>
                </a:solidFill>
              </a:rPr>
              <a:t> </a:t>
            </a:r>
            <a:r>
              <a:rPr lang="en-US" altLang="ja-JP" sz="3200" dirty="0" smtClean="0">
                <a:solidFill>
                  <a:schemeClr val="bg1"/>
                </a:solidFill>
              </a:rPr>
              <a:t>【</a:t>
            </a:r>
            <a:r>
              <a:rPr lang="ja-JP" altLang="en-US" sz="3200" dirty="0" smtClean="0">
                <a:solidFill>
                  <a:schemeClr val="bg1"/>
                </a:solidFill>
              </a:rPr>
              <a:t>生活能力４）家事や料理</a:t>
            </a:r>
            <a:r>
              <a:rPr lang="en-US" altLang="ja-JP" sz="3200" dirty="0" smtClean="0">
                <a:solidFill>
                  <a:schemeClr val="bg1"/>
                </a:solidFill>
              </a:rPr>
              <a:t>】1</a:t>
            </a:r>
            <a:r>
              <a:rPr lang="ja-JP" altLang="en-US" sz="3200" dirty="0" smtClean="0">
                <a:solidFill>
                  <a:schemeClr val="bg1"/>
                </a:solidFill>
              </a:rPr>
              <a:t>点の自殺企図率は非常に高い</a:t>
            </a:r>
            <a:endParaRPr lang="en-US" altLang="ja-JP" sz="32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90800"/>
            <a:ext cx="8229600" cy="1143000"/>
          </a:xfrm>
        </p:spPr>
        <p:txBody>
          <a:bodyPr/>
          <a:lstStyle/>
          <a:p>
            <a:r>
              <a:rPr kumimoji="1" lang="ja-JP" altLang="en-US" dirty="0" smtClean="0"/>
              <a:t>指定入院医療機関入院中の暴力の予測モデル</a:t>
            </a:r>
            <a:endParaRPr kumimoji="1" lang="ja-JP" alt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9144000" cy="1249362"/>
          </a:xfrm>
        </p:spPr>
        <p:txBody>
          <a:bodyPr/>
          <a:lstStyle/>
          <a:p>
            <a:r>
              <a:rPr lang="ja-JP" altLang="en-US" sz="3200" dirty="0" smtClean="0"/>
              <a:t>院内暴力の予測モデル</a:t>
            </a:r>
            <a:r>
              <a:rPr lang="en-US" altLang="ja-JP" sz="3200" dirty="0" smtClean="0"/>
              <a:t/>
            </a:r>
            <a:br>
              <a:rPr lang="en-US" altLang="ja-JP" sz="3200" dirty="0" smtClean="0"/>
            </a:br>
            <a:r>
              <a:rPr lang="ja-JP" altLang="en-US" sz="3200" dirty="0" smtClean="0"/>
              <a:t>入院７～</a:t>
            </a:r>
            <a:r>
              <a:rPr lang="en-US" altLang="ja-JP" sz="3200" dirty="0" smtClean="0"/>
              <a:t>9</a:t>
            </a:r>
            <a:r>
              <a:rPr lang="ja-JP" altLang="en-US" sz="3200" dirty="0" smtClean="0"/>
              <a:t>ヶ月目の院内対人暴力の予測</a:t>
            </a:r>
            <a:r>
              <a:rPr kumimoji="1" lang="ja-JP" altLang="en-US" sz="3200" dirty="0" smtClean="0"/>
              <a:t>　</a:t>
            </a:r>
            <a:r>
              <a:rPr kumimoji="1" lang="en-US" altLang="ja-JP" sz="3200" dirty="0" smtClean="0"/>
              <a:t/>
            </a:r>
            <a:br>
              <a:rPr kumimoji="1" lang="en-US" altLang="ja-JP" sz="3200" dirty="0" smtClean="0"/>
            </a:br>
            <a:r>
              <a:rPr lang="en-US" altLang="ja-JP" sz="2800" dirty="0" smtClean="0">
                <a:solidFill>
                  <a:srgbClr val="002060"/>
                </a:solidFill>
              </a:rPr>
              <a:t>【</a:t>
            </a:r>
            <a:r>
              <a:rPr lang="ja-JP" altLang="en-US" sz="2800" dirty="0" smtClean="0">
                <a:solidFill>
                  <a:srgbClr val="002060"/>
                </a:solidFill>
              </a:rPr>
              <a:t>衝動コントロール</a:t>
            </a:r>
            <a:r>
              <a:rPr lang="en-US" altLang="ja-JP" sz="2800" dirty="0" smtClean="0">
                <a:solidFill>
                  <a:srgbClr val="002060"/>
                </a:solidFill>
              </a:rPr>
              <a:t>】【</a:t>
            </a:r>
            <a:r>
              <a:rPr lang="ja-JP" altLang="en-US" sz="2800" dirty="0" smtClean="0">
                <a:solidFill>
                  <a:srgbClr val="002060"/>
                </a:solidFill>
              </a:rPr>
              <a:t>非精神病性症状８）知的障害</a:t>
            </a:r>
            <a:r>
              <a:rPr lang="en-US" altLang="ja-JP" sz="2800" dirty="0" smtClean="0">
                <a:solidFill>
                  <a:srgbClr val="002060"/>
                </a:solidFill>
              </a:rPr>
              <a:t>】</a:t>
            </a:r>
            <a:br>
              <a:rPr lang="en-US" altLang="ja-JP" sz="2800" dirty="0" smtClean="0">
                <a:solidFill>
                  <a:srgbClr val="002060"/>
                </a:solidFill>
              </a:rPr>
            </a:br>
            <a:r>
              <a:rPr lang="en-US" altLang="ja-JP" sz="2800" dirty="0" smtClean="0">
                <a:solidFill>
                  <a:srgbClr val="002060"/>
                </a:solidFill>
              </a:rPr>
              <a:t>【</a:t>
            </a:r>
            <a:r>
              <a:rPr lang="ja-JP" altLang="en-US" sz="2800" dirty="0" smtClean="0">
                <a:solidFill>
                  <a:srgbClr val="002060"/>
                </a:solidFill>
              </a:rPr>
              <a:t>内省・洞察４）対象行為の要因理解</a:t>
            </a:r>
            <a:r>
              <a:rPr lang="en-US" altLang="ja-JP" sz="2800" dirty="0" smtClean="0">
                <a:solidFill>
                  <a:srgbClr val="002060"/>
                </a:solidFill>
              </a:rPr>
              <a:t>】</a:t>
            </a:r>
            <a:r>
              <a:rPr lang="ja-JP" altLang="en-US" sz="2800" dirty="0" smtClean="0">
                <a:solidFill>
                  <a:srgbClr val="002060"/>
                </a:solidFill>
              </a:rPr>
              <a:t>の</a:t>
            </a:r>
            <a:r>
              <a:rPr lang="en-US" altLang="ja-JP" sz="2800" dirty="0" smtClean="0">
                <a:solidFill>
                  <a:srgbClr val="002060"/>
                </a:solidFill>
              </a:rPr>
              <a:t>3</a:t>
            </a:r>
            <a:r>
              <a:rPr lang="ja-JP" altLang="en-US" sz="2800" dirty="0" smtClean="0">
                <a:solidFill>
                  <a:srgbClr val="002060"/>
                </a:solidFill>
              </a:rPr>
              <a:t>項目の合計得点</a:t>
            </a:r>
            <a:endParaRPr kumimoji="1" lang="ja-JP" altLang="en-US" sz="2000" dirty="0">
              <a:solidFill>
                <a:srgbClr val="002060"/>
              </a:solidFill>
            </a:endParaRPr>
          </a:p>
        </p:txBody>
      </p:sp>
      <p:sp>
        <p:nvSpPr>
          <p:cNvPr id="6" name="テキスト ボックス 5"/>
          <p:cNvSpPr txBox="1"/>
          <p:nvPr/>
        </p:nvSpPr>
        <p:spPr>
          <a:xfrm>
            <a:off x="0" y="1905000"/>
            <a:ext cx="3733800" cy="1569660"/>
          </a:xfrm>
          <a:prstGeom prst="rect">
            <a:avLst/>
          </a:prstGeom>
          <a:noFill/>
        </p:spPr>
        <p:txBody>
          <a:bodyPr wrap="square" rtlCol="0">
            <a:spAutoFit/>
          </a:bodyPr>
          <a:lstStyle/>
          <a:p>
            <a:r>
              <a:rPr kumimoji="1" lang="en-US" altLang="ja-JP" sz="3200" dirty="0" smtClean="0"/>
              <a:t>AUC=0.777</a:t>
            </a:r>
          </a:p>
          <a:p>
            <a:endParaRPr lang="en-US" altLang="ja-JP" sz="3200" dirty="0" smtClean="0"/>
          </a:p>
          <a:p>
            <a:endParaRPr kumimoji="1" lang="ja-JP" altLang="en-US" sz="3200" dirty="0"/>
          </a:p>
        </p:txBody>
      </p:sp>
      <p:pic>
        <p:nvPicPr>
          <p:cNvPr id="2050" name="Picture 2"/>
          <p:cNvPicPr>
            <a:picLocks noChangeAspect="1" noChangeArrowheads="1"/>
          </p:cNvPicPr>
          <p:nvPr/>
        </p:nvPicPr>
        <p:blipFill>
          <a:blip r:embed="rId2" cstate="print"/>
          <a:srcRect/>
          <a:stretch>
            <a:fillRect/>
          </a:stretch>
        </p:blipFill>
        <p:spPr bwMode="auto">
          <a:xfrm>
            <a:off x="-1" y="2362200"/>
            <a:ext cx="9156887" cy="4495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5181601" y="1905000"/>
            <a:ext cx="3962400" cy="2261318"/>
          </a:xfrm>
          <a:prstGeom prst="rect">
            <a:avLst/>
          </a:prstGeom>
          <a:solidFill>
            <a:schemeClr val="accent1"/>
          </a:solidFill>
          <a:ln w="9525">
            <a:noFill/>
            <a:miter lim="800000"/>
            <a:headEnd/>
            <a:tailEnd/>
          </a:ln>
          <a:effectLst/>
        </p:spPr>
      </p:pic>
      <p:sp>
        <p:nvSpPr>
          <p:cNvPr id="7" name="角丸四角形吹き出し 6"/>
          <p:cNvSpPr/>
          <p:nvPr/>
        </p:nvSpPr>
        <p:spPr>
          <a:xfrm>
            <a:off x="0" y="2514600"/>
            <a:ext cx="3352800" cy="609600"/>
          </a:xfrm>
          <a:prstGeom prst="wedgeRoundRectCallout">
            <a:avLst>
              <a:gd name="adj1" fmla="val 11973"/>
              <a:gd name="adj2" fmla="val -83280"/>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十分な予測力</a:t>
            </a:r>
            <a:endParaRPr lang="en-US" altLang="ja-JP"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ガイドライン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現行のガイドライン（入院処遇ガイドライン、通院処遇ガイドライン・・・）は当時精神保健福祉法下で触法精神障害者の医療に関わってきた臨床家が作ったもの</a:t>
            </a:r>
            <a:endParaRPr kumimoji="1" lang="en-US" altLang="ja-JP" dirty="0" smtClean="0"/>
          </a:p>
          <a:p>
            <a:endParaRPr lang="en-US" altLang="ja-JP" dirty="0" smtClean="0"/>
          </a:p>
          <a:p>
            <a:endParaRPr kumimoji="1" lang="en-US" altLang="ja-JP" dirty="0" smtClean="0"/>
          </a:p>
          <a:p>
            <a:pPr>
              <a:buNone/>
            </a:pPr>
            <a:r>
              <a:rPr lang="ja-JP" altLang="en-US" dirty="0" smtClean="0"/>
              <a:t>　　</a:t>
            </a:r>
            <a:r>
              <a:rPr lang="ja-JP" altLang="en-US" dirty="0" smtClean="0">
                <a:solidFill>
                  <a:srgbClr val="FF0000"/>
                </a:solidFill>
              </a:rPr>
              <a:t>ガイドラインの妥当性は誰がどうやって評価するのか？</a:t>
            </a:r>
            <a:endParaRPr kumimoji="1" lang="ja-JP" altLang="en-US" dirty="0">
              <a:solidFill>
                <a:srgbClr val="FF0000"/>
              </a:solidFill>
            </a:endParaRPr>
          </a:p>
        </p:txBody>
      </p:sp>
      <p:sp>
        <p:nvSpPr>
          <p:cNvPr id="4" name="下矢印 3"/>
          <p:cNvSpPr/>
          <p:nvPr/>
        </p:nvSpPr>
        <p:spPr>
          <a:xfrm>
            <a:off x="4038600" y="3733800"/>
            <a:ext cx="762000" cy="3048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5" name="角丸四角形吹き出し 4"/>
          <p:cNvSpPr/>
          <p:nvPr/>
        </p:nvSpPr>
        <p:spPr>
          <a:xfrm>
            <a:off x="609600" y="1600200"/>
            <a:ext cx="7772400" cy="2590800"/>
          </a:xfrm>
          <a:prstGeom prst="wedgeRoundRectCallout">
            <a:avLst>
              <a:gd name="adj1" fmla="val -8652"/>
              <a:gd name="adj2" fmla="val 43576"/>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solidFill>
                  <a:schemeClr val="bg1"/>
                </a:solidFill>
              </a:rPr>
              <a:t>仮に</a:t>
            </a:r>
            <a:r>
              <a:rPr kumimoji="1" lang="en-US" altLang="ja-JP" sz="2800" dirty="0" smtClean="0">
                <a:solidFill>
                  <a:schemeClr val="bg1"/>
                </a:solidFill>
              </a:rPr>
              <a:t/>
            </a:r>
            <a:br>
              <a:rPr kumimoji="1" lang="en-US" altLang="ja-JP" sz="2800" dirty="0" smtClean="0">
                <a:solidFill>
                  <a:schemeClr val="bg1"/>
                </a:solidFill>
              </a:rPr>
            </a:br>
            <a:r>
              <a:rPr kumimoji="1" lang="ja-JP" altLang="en-US" sz="3200" dirty="0" smtClean="0">
                <a:solidFill>
                  <a:schemeClr val="bg1"/>
                </a:solidFill>
              </a:rPr>
              <a:t>ガイドラインに定めた</a:t>
            </a:r>
            <a:r>
              <a:rPr kumimoji="1" lang="en-US" altLang="ja-JP" sz="3200" dirty="0" smtClean="0">
                <a:solidFill>
                  <a:schemeClr val="bg1"/>
                </a:solidFill>
              </a:rPr>
              <a:t>1</a:t>
            </a:r>
            <a:r>
              <a:rPr kumimoji="1" lang="ja-JP" altLang="en-US" sz="3200" dirty="0" smtClean="0">
                <a:solidFill>
                  <a:schemeClr val="bg1"/>
                </a:solidFill>
              </a:rPr>
              <a:t>年半が短すぎる？</a:t>
            </a:r>
            <a:endParaRPr kumimoji="1" lang="en-US" altLang="ja-JP" sz="3200" dirty="0" smtClean="0">
              <a:solidFill>
                <a:schemeClr val="bg1"/>
              </a:solidFill>
            </a:endParaRPr>
          </a:p>
          <a:p>
            <a:pPr algn="ctr"/>
            <a:r>
              <a:rPr lang="ja-JP" altLang="en-US" sz="3200" dirty="0" smtClean="0">
                <a:solidFill>
                  <a:schemeClr val="bg1"/>
                </a:solidFill>
              </a:rPr>
              <a:t>現状の</a:t>
            </a:r>
            <a:r>
              <a:rPr lang="en-US" altLang="ja-JP" sz="3200" dirty="0" smtClean="0">
                <a:solidFill>
                  <a:schemeClr val="bg1"/>
                </a:solidFill>
              </a:rPr>
              <a:t>2</a:t>
            </a:r>
            <a:r>
              <a:rPr lang="ja-JP" altLang="en-US" sz="3200" dirty="0" smtClean="0">
                <a:solidFill>
                  <a:schemeClr val="bg1"/>
                </a:solidFill>
              </a:rPr>
              <a:t>年が妥当？</a:t>
            </a:r>
            <a:endParaRPr kumimoji="1" lang="ja-JP" altLang="en-US" sz="3200" dirty="0">
              <a:solidFill>
                <a:schemeClr val="bg1"/>
              </a:solidFill>
            </a:endParaRPr>
          </a:p>
        </p:txBody>
      </p:sp>
      <p:sp>
        <p:nvSpPr>
          <p:cNvPr id="6" name="角丸四角形吹き出し 5"/>
          <p:cNvSpPr/>
          <p:nvPr/>
        </p:nvSpPr>
        <p:spPr>
          <a:xfrm>
            <a:off x="762000" y="4876800"/>
            <a:ext cx="7772400" cy="1752600"/>
          </a:xfrm>
          <a:prstGeom prst="wedgeRoundRectCallout">
            <a:avLst>
              <a:gd name="adj1" fmla="val 1303"/>
              <a:gd name="adj2" fmla="val -88264"/>
              <a:gd name="adj3" fmla="val 16667"/>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3200" dirty="0" smtClean="0">
                <a:solidFill>
                  <a:schemeClr val="bg1"/>
                </a:solidFill>
              </a:rPr>
              <a:t>現状の</a:t>
            </a:r>
            <a:r>
              <a:rPr lang="en-US" altLang="ja-JP" sz="3200" dirty="0" smtClean="0">
                <a:solidFill>
                  <a:schemeClr val="bg1"/>
                </a:solidFill>
              </a:rPr>
              <a:t>2</a:t>
            </a:r>
            <a:r>
              <a:rPr lang="ja-JP" altLang="en-US" sz="3200" dirty="0" smtClean="0">
                <a:solidFill>
                  <a:schemeClr val="bg1"/>
                </a:solidFill>
              </a:rPr>
              <a:t>年の妥当性は</a:t>
            </a:r>
            <a:r>
              <a:rPr lang="en-US" altLang="ja-JP" sz="3200" dirty="0" smtClean="0">
                <a:solidFill>
                  <a:schemeClr val="bg1"/>
                </a:solidFill>
              </a:rPr>
              <a:t/>
            </a:r>
            <a:br>
              <a:rPr lang="en-US" altLang="ja-JP" sz="3200" dirty="0" smtClean="0">
                <a:solidFill>
                  <a:schemeClr val="bg1"/>
                </a:solidFill>
              </a:rPr>
            </a:br>
            <a:r>
              <a:rPr lang="ja-JP" altLang="en-US" sz="3200" dirty="0" smtClean="0">
                <a:solidFill>
                  <a:schemeClr val="bg1"/>
                </a:solidFill>
              </a:rPr>
              <a:t>誰がどうやって評価する？</a:t>
            </a:r>
            <a:endParaRPr kumimoji="1" lang="ja-JP" altLang="en-US" sz="3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9144000" cy="1249362"/>
          </a:xfrm>
        </p:spPr>
        <p:txBody>
          <a:bodyPr/>
          <a:lstStyle/>
          <a:p>
            <a:r>
              <a:rPr lang="ja-JP" altLang="en-US" sz="3200" dirty="0" smtClean="0"/>
              <a:t>院内暴力の予測モデル</a:t>
            </a:r>
            <a:r>
              <a:rPr lang="en-US" altLang="ja-JP" sz="3200" dirty="0" smtClean="0"/>
              <a:t/>
            </a:r>
            <a:br>
              <a:rPr lang="en-US" altLang="ja-JP" sz="3200" dirty="0" smtClean="0"/>
            </a:br>
            <a:r>
              <a:rPr lang="ja-JP" altLang="en-US" sz="3200" dirty="0" smtClean="0"/>
              <a:t>入院７～</a:t>
            </a:r>
            <a:r>
              <a:rPr lang="en-US" altLang="ja-JP" sz="3200" dirty="0" smtClean="0"/>
              <a:t>9</a:t>
            </a:r>
            <a:r>
              <a:rPr lang="ja-JP" altLang="en-US" sz="3200" dirty="0" smtClean="0"/>
              <a:t>ヶ月目の院内対人暴力の予測</a:t>
            </a:r>
            <a:r>
              <a:rPr kumimoji="1" lang="ja-JP" altLang="en-US" sz="3200" dirty="0" smtClean="0"/>
              <a:t>　</a:t>
            </a:r>
            <a:r>
              <a:rPr kumimoji="1" lang="en-US" altLang="ja-JP" sz="3200" dirty="0" smtClean="0"/>
              <a:t/>
            </a:r>
            <a:br>
              <a:rPr kumimoji="1" lang="en-US" altLang="ja-JP" sz="3200" dirty="0" smtClean="0"/>
            </a:br>
            <a:r>
              <a:rPr lang="en-US" altLang="ja-JP" sz="2800" dirty="0" smtClean="0">
                <a:solidFill>
                  <a:srgbClr val="002060"/>
                </a:solidFill>
              </a:rPr>
              <a:t>【</a:t>
            </a:r>
            <a:r>
              <a:rPr lang="ja-JP" altLang="en-US" sz="2800" dirty="0" smtClean="0">
                <a:solidFill>
                  <a:srgbClr val="002060"/>
                </a:solidFill>
              </a:rPr>
              <a:t>衝動コントロール</a:t>
            </a:r>
            <a:r>
              <a:rPr lang="en-US" altLang="ja-JP" sz="2800" dirty="0" smtClean="0">
                <a:solidFill>
                  <a:srgbClr val="002060"/>
                </a:solidFill>
              </a:rPr>
              <a:t>】【</a:t>
            </a:r>
            <a:r>
              <a:rPr lang="ja-JP" altLang="en-US" sz="2800" dirty="0" smtClean="0">
                <a:solidFill>
                  <a:srgbClr val="002060"/>
                </a:solidFill>
              </a:rPr>
              <a:t>非精神病性症状８）知的障害</a:t>
            </a:r>
            <a:r>
              <a:rPr lang="en-US" altLang="ja-JP" sz="2800" dirty="0" smtClean="0">
                <a:solidFill>
                  <a:srgbClr val="002060"/>
                </a:solidFill>
              </a:rPr>
              <a:t>】</a:t>
            </a:r>
            <a:br>
              <a:rPr lang="en-US" altLang="ja-JP" sz="2800" dirty="0" smtClean="0">
                <a:solidFill>
                  <a:srgbClr val="002060"/>
                </a:solidFill>
              </a:rPr>
            </a:br>
            <a:r>
              <a:rPr lang="en-US" altLang="ja-JP" sz="2800" dirty="0" smtClean="0">
                <a:solidFill>
                  <a:srgbClr val="002060"/>
                </a:solidFill>
              </a:rPr>
              <a:t>【</a:t>
            </a:r>
            <a:r>
              <a:rPr lang="ja-JP" altLang="en-US" sz="2800" dirty="0" smtClean="0">
                <a:solidFill>
                  <a:srgbClr val="002060"/>
                </a:solidFill>
              </a:rPr>
              <a:t>内省・洞察４）対象行為の要因理解</a:t>
            </a:r>
            <a:r>
              <a:rPr lang="en-US" altLang="ja-JP" sz="2800" dirty="0" smtClean="0">
                <a:solidFill>
                  <a:srgbClr val="002060"/>
                </a:solidFill>
              </a:rPr>
              <a:t>】</a:t>
            </a:r>
            <a:r>
              <a:rPr lang="ja-JP" altLang="en-US" sz="2800" dirty="0" smtClean="0">
                <a:solidFill>
                  <a:srgbClr val="002060"/>
                </a:solidFill>
              </a:rPr>
              <a:t>の</a:t>
            </a:r>
            <a:r>
              <a:rPr lang="en-US" altLang="ja-JP" sz="2800" dirty="0" smtClean="0">
                <a:solidFill>
                  <a:srgbClr val="002060"/>
                </a:solidFill>
              </a:rPr>
              <a:t>3</a:t>
            </a:r>
            <a:r>
              <a:rPr lang="ja-JP" altLang="en-US" sz="2800" dirty="0" smtClean="0">
                <a:solidFill>
                  <a:srgbClr val="002060"/>
                </a:solidFill>
              </a:rPr>
              <a:t>項目の合計得点</a:t>
            </a:r>
            <a:endParaRPr kumimoji="1" lang="ja-JP" altLang="en-US" sz="2000" dirty="0">
              <a:solidFill>
                <a:srgbClr val="002060"/>
              </a:solidFill>
            </a:endParaRPr>
          </a:p>
        </p:txBody>
      </p:sp>
      <p:sp>
        <p:nvSpPr>
          <p:cNvPr id="6" name="テキスト ボックス 5"/>
          <p:cNvSpPr txBox="1"/>
          <p:nvPr/>
        </p:nvSpPr>
        <p:spPr>
          <a:xfrm>
            <a:off x="0" y="1905000"/>
            <a:ext cx="3733800" cy="1569660"/>
          </a:xfrm>
          <a:prstGeom prst="rect">
            <a:avLst/>
          </a:prstGeom>
          <a:noFill/>
        </p:spPr>
        <p:txBody>
          <a:bodyPr wrap="square" rtlCol="0">
            <a:spAutoFit/>
          </a:bodyPr>
          <a:lstStyle/>
          <a:p>
            <a:r>
              <a:rPr kumimoji="1" lang="en-US" altLang="ja-JP" sz="3200" dirty="0" smtClean="0"/>
              <a:t>AUC=0.777</a:t>
            </a:r>
          </a:p>
          <a:p>
            <a:endParaRPr lang="en-US" altLang="ja-JP" sz="3200" dirty="0" smtClean="0"/>
          </a:p>
          <a:p>
            <a:endParaRPr kumimoji="1" lang="ja-JP" altLang="en-US" sz="3200" dirty="0"/>
          </a:p>
        </p:txBody>
      </p:sp>
      <p:pic>
        <p:nvPicPr>
          <p:cNvPr id="2050" name="Picture 2"/>
          <p:cNvPicPr>
            <a:picLocks noChangeAspect="1" noChangeArrowheads="1"/>
          </p:cNvPicPr>
          <p:nvPr/>
        </p:nvPicPr>
        <p:blipFill>
          <a:blip r:embed="rId2" cstate="print"/>
          <a:srcRect/>
          <a:stretch>
            <a:fillRect/>
          </a:stretch>
        </p:blipFill>
        <p:spPr bwMode="auto">
          <a:xfrm>
            <a:off x="-1" y="2362200"/>
            <a:ext cx="9156887" cy="44958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5181601" y="1905000"/>
            <a:ext cx="3962400" cy="2261318"/>
          </a:xfrm>
          <a:prstGeom prst="rect">
            <a:avLst/>
          </a:prstGeom>
          <a:solidFill>
            <a:schemeClr val="accent1"/>
          </a:solidFill>
          <a:ln w="9525">
            <a:noFill/>
            <a:miter lim="800000"/>
            <a:headEnd/>
            <a:tailEnd/>
          </a:ln>
          <a:effectLst/>
        </p:spPr>
      </p:pic>
      <p:sp>
        <p:nvSpPr>
          <p:cNvPr id="7" name="角丸四角形吹き出し 6"/>
          <p:cNvSpPr/>
          <p:nvPr/>
        </p:nvSpPr>
        <p:spPr>
          <a:xfrm>
            <a:off x="0" y="2514600"/>
            <a:ext cx="3352800" cy="609600"/>
          </a:xfrm>
          <a:prstGeom prst="wedgeRoundRectCallout">
            <a:avLst>
              <a:gd name="adj1" fmla="val 11973"/>
              <a:gd name="adj2" fmla="val -83280"/>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十分な予測力</a:t>
            </a:r>
            <a:endParaRPr lang="en-US" altLang="ja-JP" sz="3200" dirty="0" smtClean="0"/>
          </a:p>
        </p:txBody>
      </p:sp>
      <p:grpSp>
        <p:nvGrpSpPr>
          <p:cNvPr id="21" name="グループ化 20"/>
          <p:cNvGrpSpPr/>
          <p:nvPr/>
        </p:nvGrpSpPr>
        <p:grpSpPr>
          <a:xfrm>
            <a:off x="0" y="3962400"/>
            <a:ext cx="9144000" cy="2895600"/>
            <a:chOff x="0" y="3962400"/>
            <a:chExt cx="9144000" cy="2895600"/>
          </a:xfrm>
        </p:grpSpPr>
        <p:sp>
          <p:nvSpPr>
            <p:cNvPr id="9" name="正方形/長方形 8"/>
            <p:cNvSpPr/>
            <p:nvPr/>
          </p:nvSpPr>
          <p:spPr>
            <a:xfrm>
              <a:off x="0" y="39624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flipV="1">
              <a:off x="457200" y="54102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75047" y="57150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12" name="テキスト ボックス 11"/>
            <p:cNvSpPr txBox="1"/>
            <p:nvPr/>
          </p:nvSpPr>
          <p:spPr>
            <a:xfrm>
              <a:off x="8153400" y="57150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3" name="四角形吹き出し 12"/>
            <p:cNvSpPr/>
            <p:nvPr/>
          </p:nvSpPr>
          <p:spPr>
            <a:xfrm>
              <a:off x="1219200" y="5867400"/>
              <a:ext cx="1828800" cy="990600"/>
            </a:xfrm>
            <a:prstGeom prst="wedgeRectCallout">
              <a:avLst>
                <a:gd name="adj1" fmla="val 30156"/>
                <a:gd name="adj2" fmla="val -806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cxnSp>
          <p:nvCxnSpPr>
            <p:cNvPr id="14" name="直線矢印コネクタ 13"/>
            <p:cNvCxnSpPr/>
            <p:nvPr/>
          </p:nvCxnSpPr>
          <p:spPr>
            <a:xfrm>
              <a:off x="2590800" y="47244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828800" y="41910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7" name="円弧 16"/>
            <p:cNvSpPr/>
            <p:nvPr/>
          </p:nvSpPr>
          <p:spPr>
            <a:xfrm>
              <a:off x="2819400" y="5029200"/>
              <a:ext cx="914400" cy="6858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3810000" y="4267200"/>
              <a:ext cx="5029200" cy="523220"/>
            </a:xfrm>
            <a:prstGeom prst="rect">
              <a:avLst/>
            </a:prstGeom>
            <a:noFill/>
          </p:spPr>
          <p:txBody>
            <a:bodyPr wrap="square" rtlCol="0">
              <a:spAutoFit/>
            </a:bodyPr>
            <a:lstStyle/>
            <a:p>
              <a:r>
                <a:rPr kumimoji="1" lang="ja-JP" altLang="en-US" sz="2800" dirty="0" smtClean="0"/>
                <a:t>予測期間＝約３ヶ月の中期予測</a:t>
              </a:r>
              <a:endParaRPr kumimoji="1" lang="ja-JP" altLang="en-US" sz="2800" dirty="0"/>
            </a:p>
          </p:txBody>
        </p:sp>
        <p:sp>
          <p:nvSpPr>
            <p:cNvPr id="19" name="四角形吹き出し 18"/>
            <p:cNvSpPr/>
            <p:nvPr/>
          </p:nvSpPr>
          <p:spPr>
            <a:xfrm>
              <a:off x="3124200" y="5867400"/>
              <a:ext cx="990600" cy="685800"/>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入院６ヶ月</a:t>
              </a:r>
              <a:endParaRPr kumimoji="1" lang="ja-JP" altLang="en-US" sz="2400" dirty="0">
                <a:solidFill>
                  <a:schemeClr val="tx1"/>
                </a:solidFill>
              </a:endParaRPr>
            </a:p>
          </p:txBody>
        </p:sp>
        <p:sp>
          <p:nvSpPr>
            <p:cNvPr id="20" name="四角形吹き出し 19"/>
            <p:cNvSpPr/>
            <p:nvPr/>
          </p:nvSpPr>
          <p:spPr>
            <a:xfrm>
              <a:off x="4191000" y="5867400"/>
              <a:ext cx="1066800" cy="685800"/>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入院９ヶ月</a:t>
              </a:r>
              <a:endParaRPr kumimoji="1" lang="ja-JP" altLang="en-US" sz="2400" dirty="0">
                <a:solidFill>
                  <a:schemeClr val="tx1"/>
                </a:solidFill>
              </a:endParaRPr>
            </a:p>
          </p:txBody>
        </p:sp>
      </p:gr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38200"/>
          </a:xfrm>
        </p:spPr>
        <p:txBody>
          <a:bodyPr/>
          <a:lstStyle/>
          <a:p>
            <a:r>
              <a:rPr kumimoji="1" lang="ja-JP" altLang="en-US" dirty="0" smtClean="0"/>
              <a:t>院内暴力の予測モデル</a:t>
            </a:r>
            <a:endParaRPr kumimoji="1" lang="ja-JP" altLang="en-US" dirty="0"/>
          </a:p>
        </p:txBody>
      </p:sp>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院内暴力の予測に関しては</a:t>
            </a:r>
            <a:r>
              <a:rPr kumimoji="1" lang="en-US" altLang="ja-JP" sz="2800" dirty="0" smtClean="0"/>
              <a:t/>
            </a:r>
            <a:br>
              <a:rPr kumimoji="1" lang="en-US" altLang="ja-JP" sz="2800" dirty="0" smtClean="0"/>
            </a:br>
            <a:r>
              <a:rPr kumimoji="1" lang="ja-JP" altLang="en-US" sz="2800" dirty="0" smtClean="0"/>
              <a:t>入院初期に院内暴力が多かったが、</a:t>
            </a:r>
            <a:r>
              <a:rPr kumimoji="1" lang="en-US" altLang="ja-JP" sz="2800" dirty="0" smtClean="0"/>
              <a:t/>
            </a:r>
            <a:br>
              <a:rPr kumimoji="1" lang="en-US" altLang="ja-JP" sz="2800" dirty="0" smtClean="0"/>
            </a:br>
            <a:r>
              <a:rPr lang="ja-JP" altLang="en-US" sz="2800" dirty="0" smtClean="0"/>
              <a:t>　①入院時初回評価⇒院内暴力の予測</a:t>
            </a:r>
            <a:r>
              <a:rPr lang="en-US" altLang="ja-JP" sz="2800" dirty="0" smtClean="0"/>
              <a:t/>
            </a:r>
            <a:br>
              <a:rPr lang="en-US" altLang="ja-JP" sz="2800" dirty="0" smtClean="0"/>
            </a:br>
            <a:r>
              <a:rPr lang="ja-JP" altLang="en-US" sz="2800" dirty="0" smtClean="0"/>
              <a:t>では</a:t>
            </a:r>
            <a:r>
              <a:rPr lang="en-US" altLang="ja-JP" sz="2800" dirty="0" smtClean="0"/>
              <a:t>AUC=0.640</a:t>
            </a:r>
            <a:r>
              <a:rPr lang="ja-JP" altLang="en-US" sz="2800" dirty="0" smtClean="0"/>
              <a:t>までしか達しなかった</a:t>
            </a:r>
            <a:r>
              <a:rPr lang="en-US" altLang="ja-JP" sz="2800" dirty="0" smtClean="0"/>
              <a:t/>
            </a:r>
            <a:br>
              <a:rPr lang="en-US" altLang="ja-JP" sz="2800" dirty="0" smtClean="0"/>
            </a:br>
            <a:r>
              <a:rPr lang="ja-JP" altLang="en-US" sz="2800" dirty="0" smtClean="0"/>
              <a:t>　②入院時初回評価⇒入院</a:t>
            </a:r>
            <a:r>
              <a:rPr lang="en-US" altLang="ja-JP" sz="2800" dirty="0" smtClean="0"/>
              <a:t>3</a:t>
            </a:r>
            <a:r>
              <a:rPr lang="ja-JP" altLang="en-US" sz="2800" dirty="0" smtClean="0"/>
              <a:t>週～</a:t>
            </a:r>
            <a:r>
              <a:rPr lang="en-US" altLang="ja-JP" sz="2800" dirty="0" smtClean="0"/>
              <a:t>4</a:t>
            </a:r>
            <a:r>
              <a:rPr lang="ja-JP" altLang="en-US" sz="2800" dirty="0" smtClean="0"/>
              <a:t>ヶ月の院内暴力の予測で</a:t>
            </a:r>
            <a:r>
              <a:rPr lang="en-US" altLang="ja-JP" sz="2800" dirty="0" smtClean="0"/>
              <a:t>AUC=0.671</a:t>
            </a:r>
          </a:p>
          <a:p>
            <a:endParaRPr lang="ja-JP" altLang="en-US" sz="3600" dirty="0" smtClean="0"/>
          </a:p>
          <a:p>
            <a:r>
              <a:rPr kumimoji="1" lang="ja-JP" altLang="en-US" dirty="0" smtClean="0">
                <a:solidFill>
                  <a:srgbClr val="FF0000"/>
                </a:solidFill>
              </a:rPr>
              <a:t>入院時初回評価は院内暴力の予測に適さない</a:t>
            </a:r>
            <a:endParaRPr kumimoji="1" lang="en-US" altLang="ja-JP" dirty="0" smtClean="0">
              <a:solidFill>
                <a:srgbClr val="FF0000"/>
              </a:solidFill>
            </a:endParaRPr>
          </a:p>
        </p:txBody>
      </p:sp>
      <p:sp>
        <p:nvSpPr>
          <p:cNvPr id="4" name="下矢印 3"/>
          <p:cNvSpPr/>
          <p:nvPr/>
        </p:nvSpPr>
        <p:spPr>
          <a:xfrm>
            <a:off x="3657600" y="3657600"/>
            <a:ext cx="1066800"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6" name="正方形/長方形 5"/>
          <p:cNvSpPr/>
          <p:nvPr/>
        </p:nvSpPr>
        <p:spPr>
          <a:xfrm>
            <a:off x="0" y="3581400"/>
            <a:ext cx="9144000" cy="3276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p:nvPr/>
        </p:nvCxnSpPr>
        <p:spPr>
          <a:xfrm flipV="1">
            <a:off x="457200" y="5219700"/>
            <a:ext cx="8229600" cy="86226"/>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円弧 12"/>
          <p:cNvSpPr/>
          <p:nvPr/>
        </p:nvSpPr>
        <p:spPr>
          <a:xfrm>
            <a:off x="838200" y="4800600"/>
            <a:ext cx="1219200" cy="776037"/>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0" y="5562600"/>
            <a:ext cx="615553" cy="12954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9" name="テキスト ボックス 8"/>
          <p:cNvSpPr txBox="1"/>
          <p:nvPr/>
        </p:nvSpPr>
        <p:spPr>
          <a:xfrm>
            <a:off x="8153400" y="5564605"/>
            <a:ext cx="615553" cy="1293395"/>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cxnSp>
        <p:nvCxnSpPr>
          <p:cNvPr id="11" name="直線矢印コネクタ 10"/>
          <p:cNvCxnSpPr/>
          <p:nvPr/>
        </p:nvCxnSpPr>
        <p:spPr>
          <a:xfrm>
            <a:off x="762000" y="4495800"/>
            <a:ext cx="0" cy="776037"/>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04800" y="3886200"/>
            <a:ext cx="1066800" cy="592065"/>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4" name="テキスト ボックス 13"/>
          <p:cNvSpPr txBox="1"/>
          <p:nvPr/>
        </p:nvSpPr>
        <p:spPr>
          <a:xfrm>
            <a:off x="1219200" y="4114800"/>
            <a:ext cx="5029200" cy="461665"/>
          </a:xfrm>
          <a:prstGeom prst="rect">
            <a:avLst/>
          </a:prstGeom>
          <a:noFill/>
        </p:spPr>
        <p:txBody>
          <a:bodyPr wrap="square" rtlCol="0">
            <a:spAutoFit/>
          </a:bodyPr>
          <a:lstStyle/>
          <a:p>
            <a:r>
              <a:rPr kumimoji="1" lang="ja-JP" altLang="en-US" sz="2400" dirty="0" smtClean="0"/>
              <a:t>②予測期間＝約３ヶ月の中期予測</a:t>
            </a:r>
            <a:endParaRPr kumimoji="1" lang="ja-JP" altLang="en-US" sz="2400" dirty="0"/>
          </a:p>
        </p:txBody>
      </p:sp>
      <p:sp>
        <p:nvSpPr>
          <p:cNvPr id="15" name="四角形吹き出し 14"/>
          <p:cNvSpPr/>
          <p:nvPr/>
        </p:nvSpPr>
        <p:spPr>
          <a:xfrm>
            <a:off x="1066800" y="5715000"/>
            <a:ext cx="990600" cy="776037"/>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入院３週</a:t>
            </a:r>
            <a:endParaRPr kumimoji="1" lang="ja-JP" altLang="en-US" sz="2400" dirty="0">
              <a:solidFill>
                <a:schemeClr val="tx1"/>
              </a:solidFill>
            </a:endParaRPr>
          </a:p>
        </p:txBody>
      </p:sp>
      <p:sp>
        <p:nvSpPr>
          <p:cNvPr id="16" name="四角形吹き出し 15"/>
          <p:cNvSpPr/>
          <p:nvPr/>
        </p:nvSpPr>
        <p:spPr>
          <a:xfrm>
            <a:off x="2362200" y="5715000"/>
            <a:ext cx="1066800" cy="776037"/>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入院４ヶ月</a:t>
            </a:r>
            <a:endParaRPr kumimoji="1" lang="ja-JP" altLang="en-US" sz="2400" dirty="0">
              <a:solidFill>
                <a:schemeClr val="tx1"/>
              </a:solidFill>
            </a:endParaRPr>
          </a:p>
        </p:txBody>
      </p:sp>
      <p:sp>
        <p:nvSpPr>
          <p:cNvPr id="17" name="円弧 16"/>
          <p:cNvSpPr/>
          <p:nvPr/>
        </p:nvSpPr>
        <p:spPr>
          <a:xfrm>
            <a:off x="838200" y="4800601"/>
            <a:ext cx="7391400" cy="6858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テキスト ボックス 17"/>
          <p:cNvSpPr txBox="1"/>
          <p:nvPr/>
        </p:nvSpPr>
        <p:spPr>
          <a:xfrm>
            <a:off x="5943600" y="4191000"/>
            <a:ext cx="3200400" cy="461665"/>
          </a:xfrm>
          <a:prstGeom prst="rect">
            <a:avLst/>
          </a:prstGeom>
          <a:noFill/>
        </p:spPr>
        <p:txBody>
          <a:bodyPr wrap="square" rtlCol="0">
            <a:spAutoFit/>
          </a:bodyPr>
          <a:lstStyle/>
          <a:p>
            <a:r>
              <a:rPr kumimoji="1" lang="ja-JP" altLang="en-US" sz="2400" dirty="0" smtClean="0"/>
              <a:t>①予測期間＝退院まで</a:t>
            </a:r>
            <a:endParaRPr kumimoji="1" lang="ja-JP" altLang="en-US" sz="240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38200"/>
          </a:xfrm>
        </p:spPr>
        <p:txBody>
          <a:bodyPr/>
          <a:lstStyle/>
          <a:p>
            <a:r>
              <a:rPr kumimoji="1" lang="ja-JP" altLang="en-US" dirty="0" smtClean="0"/>
              <a:t>院内暴力の予測モデル</a:t>
            </a:r>
            <a:endParaRPr kumimoji="1" lang="ja-JP" altLang="en-US" dirty="0"/>
          </a:p>
        </p:txBody>
      </p:sp>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院内暴力の予測に関しては</a:t>
            </a:r>
            <a:r>
              <a:rPr kumimoji="1" lang="en-US" altLang="ja-JP" sz="2800" dirty="0" smtClean="0"/>
              <a:t/>
            </a:r>
            <a:br>
              <a:rPr kumimoji="1" lang="en-US" altLang="ja-JP" sz="2800" dirty="0" smtClean="0"/>
            </a:br>
            <a:r>
              <a:rPr kumimoji="1" lang="ja-JP" altLang="en-US" sz="2800" dirty="0" smtClean="0"/>
              <a:t>入院初期に院内暴力が多かったが、</a:t>
            </a:r>
            <a:r>
              <a:rPr kumimoji="1" lang="en-US" altLang="ja-JP" sz="2800" dirty="0" smtClean="0"/>
              <a:t/>
            </a:r>
            <a:br>
              <a:rPr kumimoji="1" lang="en-US" altLang="ja-JP" sz="2800" dirty="0" smtClean="0"/>
            </a:br>
            <a:r>
              <a:rPr lang="ja-JP" altLang="en-US" sz="2800" dirty="0" smtClean="0"/>
              <a:t>　①入院時初回評価⇒院内暴力の予測</a:t>
            </a:r>
            <a:r>
              <a:rPr lang="en-US" altLang="ja-JP" sz="2800" dirty="0" smtClean="0"/>
              <a:t/>
            </a:r>
            <a:br>
              <a:rPr lang="en-US" altLang="ja-JP" sz="2800" dirty="0" smtClean="0"/>
            </a:br>
            <a:r>
              <a:rPr lang="ja-JP" altLang="en-US" sz="2800" dirty="0" smtClean="0"/>
              <a:t>では</a:t>
            </a:r>
            <a:r>
              <a:rPr lang="en-US" altLang="ja-JP" sz="2800" dirty="0" smtClean="0"/>
              <a:t>AUC=0.640</a:t>
            </a:r>
            <a:r>
              <a:rPr lang="ja-JP" altLang="en-US" sz="2800" dirty="0" smtClean="0"/>
              <a:t>までしか達しなかった</a:t>
            </a:r>
            <a:r>
              <a:rPr lang="en-US" altLang="ja-JP" sz="2800" dirty="0" smtClean="0"/>
              <a:t/>
            </a:r>
            <a:br>
              <a:rPr lang="en-US" altLang="ja-JP" sz="2800" dirty="0" smtClean="0"/>
            </a:br>
            <a:r>
              <a:rPr lang="ja-JP" altLang="en-US" sz="2800" dirty="0" smtClean="0"/>
              <a:t>　②入院時初回評価⇒入院</a:t>
            </a:r>
            <a:r>
              <a:rPr lang="en-US" altLang="ja-JP" sz="2800" dirty="0" smtClean="0"/>
              <a:t>3</a:t>
            </a:r>
            <a:r>
              <a:rPr lang="ja-JP" altLang="en-US" sz="2800" dirty="0" smtClean="0"/>
              <a:t>週～</a:t>
            </a:r>
            <a:r>
              <a:rPr lang="en-US" altLang="ja-JP" sz="2800" dirty="0" smtClean="0"/>
              <a:t>4</a:t>
            </a:r>
            <a:r>
              <a:rPr lang="ja-JP" altLang="en-US" sz="2800" dirty="0" smtClean="0"/>
              <a:t>ヶ月の院内暴力の予測で</a:t>
            </a:r>
            <a:r>
              <a:rPr lang="en-US" altLang="ja-JP" sz="2800" dirty="0" smtClean="0"/>
              <a:t>AUC=0.671</a:t>
            </a:r>
          </a:p>
          <a:p>
            <a:endParaRPr lang="ja-JP" altLang="en-US" sz="3600" dirty="0" smtClean="0"/>
          </a:p>
          <a:p>
            <a:r>
              <a:rPr kumimoji="1" lang="ja-JP" altLang="en-US" dirty="0" smtClean="0">
                <a:solidFill>
                  <a:srgbClr val="FF0000"/>
                </a:solidFill>
              </a:rPr>
              <a:t>入院時初回評価は院内暴力の予測に適さない</a:t>
            </a:r>
            <a:endParaRPr kumimoji="1" lang="en-US" altLang="ja-JP" dirty="0" smtClean="0">
              <a:solidFill>
                <a:srgbClr val="FF0000"/>
              </a:solidFill>
            </a:endParaRPr>
          </a:p>
        </p:txBody>
      </p:sp>
      <p:sp>
        <p:nvSpPr>
          <p:cNvPr id="4" name="下矢印 3"/>
          <p:cNvSpPr/>
          <p:nvPr/>
        </p:nvSpPr>
        <p:spPr>
          <a:xfrm>
            <a:off x="3657600" y="3657600"/>
            <a:ext cx="1066800" cy="609600"/>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院内暴力の予測モデル</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①初回入院継続時評価⇒</a:t>
            </a:r>
            <a:r>
              <a:rPr lang="en-US" altLang="ja-JP" sz="2800" dirty="0" smtClean="0"/>
              <a:t>6</a:t>
            </a:r>
            <a:r>
              <a:rPr lang="ja-JP" altLang="en-US" sz="2800" dirty="0" smtClean="0"/>
              <a:t>ヶ月以降の院内暴力</a:t>
            </a:r>
            <a:r>
              <a:rPr lang="en-US" altLang="ja-JP" sz="2800" dirty="0" smtClean="0"/>
              <a:t/>
            </a:r>
            <a:br>
              <a:rPr lang="en-US" altLang="ja-JP" sz="2800" dirty="0" smtClean="0"/>
            </a:br>
            <a:r>
              <a:rPr lang="ja-JP" altLang="ja-JP" sz="2800" dirty="0" smtClean="0"/>
              <a:t>【衝動コントロール】【非精神病性症状８）知的障害】【内省・洞察４）対象行為の要因理解】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0.732</a:t>
            </a:r>
          </a:p>
          <a:p>
            <a:r>
              <a:rPr lang="ja-JP" altLang="en-US" sz="2800" dirty="0" smtClean="0"/>
              <a:t>②初回入院継続時評価⇒入院</a:t>
            </a:r>
            <a:r>
              <a:rPr lang="en-US" altLang="ja-JP" sz="2800" dirty="0" smtClean="0"/>
              <a:t>6</a:t>
            </a:r>
            <a:r>
              <a:rPr lang="ja-JP" altLang="en-US" sz="2800" dirty="0" smtClean="0"/>
              <a:t>ヶ月～</a:t>
            </a:r>
            <a:r>
              <a:rPr lang="en-US" altLang="ja-JP" sz="2800" dirty="0" smtClean="0"/>
              <a:t>9</a:t>
            </a:r>
            <a:r>
              <a:rPr lang="ja-JP" altLang="en-US" sz="2800" dirty="0" smtClean="0"/>
              <a:t>ヶ月の院内暴力</a:t>
            </a:r>
            <a:r>
              <a:rPr lang="en-US" altLang="ja-JP" sz="2800" dirty="0" smtClean="0"/>
              <a:t/>
            </a:r>
            <a:br>
              <a:rPr lang="en-US" altLang="ja-JP" sz="2800" dirty="0" smtClean="0"/>
            </a:br>
            <a:r>
              <a:rPr lang="ja-JP" altLang="ja-JP" sz="2800" dirty="0" smtClean="0"/>
              <a:t> 【衝動コントロール】【非精神病性症状８）知的障害】【内省・洞察４）対象行為の要因理解】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 0.777</a:t>
            </a:r>
            <a:endParaRPr lang="ja-JP" altLang="en-US" sz="2800" dirty="0" smtClean="0"/>
          </a:p>
          <a:p>
            <a:endParaRPr kumimoji="1" lang="ja-JP" altLang="en-US" dirty="0"/>
          </a:p>
        </p:txBody>
      </p:sp>
      <p:sp>
        <p:nvSpPr>
          <p:cNvPr id="12" name="正方形/長方形 11"/>
          <p:cNvSpPr/>
          <p:nvPr/>
        </p:nvSpPr>
        <p:spPr>
          <a:xfrm>
            <a:off x="0" y="34290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0" y="34290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375047" y="3657600"/>
            <a:ext cx="8393906" cy="2667000"/>
            <a:chOff x="375047" y="4191000"/>
            <a:chExt cx="8393906" cy="2667000"/>
          </a:xfrm>
        </p:grpSpPr>
        <p:cxnSp>
          <p:nvCxnSpPr>
            <p:cNvPr id="15" name="直線矢印コネクタ 14"/>
            <p:cNvCxnSpPr/>
            <p:nvPr/>
          </p:nvCxnSpPr>
          <p:spPr>
            <a:xfrm flipV="1">
              <a:off x="457200" y="54102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75047" y="57150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17" name="テキスト ボックス 16"/>
            <p:cNvSpPr txBox="1"/>
            <p:nvPr/>
          </p:nvSpPr>
          <p:spPr>
            <a:xfrm>
              <a:off x="8153400" y="57150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8" name="四角形吹き出し 17"/>
            <p:cNvSpPr/>
            <p:nvPr/>
          </p:nvSpPr>
          <p:spPr>
            <a:xfrm>
              <a:off x="2286000" y="5867400"/>
              <a:ext cx="1828800" cy="990600"/>
            </a:xfrm>
            <a:prstGeom prst="wedgeRectCallout">
              <a:avLst>
                <a:gd name="adj1" fmla="val -33690"/>
                <a:gd name="adj2" fmla="val -8206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sp>
          <p:nvSpPr>
            <p:cNvPr id="19" name="テキスト ボックス 18"/>
            <p:cNvSpPr txBox="1"/>
            <p:nvPr/>
          </p:nvSpPr>
          <p:spPr>
            <a:xfrm>
              <a:off x="1600200" y="41910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20" name="円弧 19"/>
            <p:cNvSpPr/>
            <p:nvPr/>
          </p:nvSpPr>
          <p:spPr>
            <a:xfrm>
              <a:off x="2819400" y="4876800"/>
              <a:ext cx="5410200" cy="8382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テキスト ボックス 20"/>
            <p:cNvSpPr txBox="1"/>
            <p:nvPr/>
          </p:nvSpPr>
          <p:spPr>
            <a:xfrm>
              <a:off x="3810000" y="4267200"/>
              <a:ext cx="1752600" cy="523220"/>
            </a:xfrm>
            <a:prstGeom prst="rect">
              <a:avLst/>
            </a:prstGeom>
            <a:noFill/>
          </p:spPr>
          <p:txBody>
            <a:bodyPr wrap="square" rtlCol="0">
              <a:spAutoFit/>
            </a:bodyPr>
            <a:lstStyle/>
            <a:p>
              <a:r>
                <a:rPr kumimoji="1" lang="ja-JP" altLang="en-US" sz="2800" dirty="0" smtClean="0"/>
                <a:t>予測期間</a:t>
              </a:r>
              <a:endParaRPr kumimoji="1" lang="ja-JP" altLang="en-US" sz="2800" dirty="0"/>
            </a:p>
          </p:txBody>
        </p:sp>
      </p:grpSp>
      <p:cxnSp>
        <p:nvCxnSpPr>
          <p:cNvPr id="22" name="直線矢印コネクタ 21"/>
          <p:cNvCxnSpPr/>
          <p:nvPr/>
        </p:nvCxnSpPr>
        <p:spPr>
          <a:xfrm>
            <a:off x="2590800" y="41910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院内暴力の予測モデル</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①初回入院継続時評価⇒</a:t>
            </a:r>
            <a:r>
              <a:rPr lang="en-US" altLang="ja-JP" sz="2800" dirty="0" smtClean="0"/>
              <a:t>6</a:t>
            </a:r>
            <a:r>
              <a:rPr lang="ja-JP" altLang="en-US" sz="2800" dirty="0" smtClean="0"/>
              <a:t>ヶ月以降の院内暴力</a:t>
            </a:r>
            <a:r>
              <a:rPr lang="en-US" altLang="ja-JP" sz="2800" dirty="0" smtClean="0"/>
              <a:t/>
            </a:r>
            <a:br>
              <a:rPr lang="en-US" altLang="ja-JP" sz="2800" dirty="0" smtClean="0"/>
            </a:br>
            <a:r>
              <a:rPr lang="ja-JP" altLang="ja-JP" sz="2800" dirty="0" smtClean="0"/>
              <a:t>【衝動コントロール】【非精神病性症状８）知的障害】【内省・洞察４）対象行為の要因理解】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0.732</a:t>
            </a:r>
          </a:p>
          <a:p>
            <a:r>
              <a:rPr lang="ja-JP" altLang="en-US" sz="2800" dirty="0" smtClean="0"/>
              <a:t>②初回入院継続時評価⇒入院</a:t>
            </a:r>
            <a:r>
              <a:rPr lang="en-US" altLang="ja-JP" sz="2800" dirty="0" smtClean="0"/>
              <a:t>6</a:t>
            </a:r>
            <a:r>
              <a:rPr lang="ja-JP" altLang="en-US" sz="2800" dirty="0" smtClean="0"/>
              <a:t>ヶ月～</a:t>
            </a:r>
            <a:r>
              <a:rPr lang="en-US" altLang="ja-JP" sz="2800" dirty="0" smtClean="0"/>
              <a:t>9</a:t>
            </a:r>
            <a:r>
              <a:rPr lang="ja-JP" altLang="en-US" sz="2800" dirty="0" smtClean="0"/>
              <a:t>ヶ月の院内暴力</a:t>
            </a:r>
            <a:r>
              <a:rPr lang="en-US" altLang="ja-JP" sz="2800" dirty="0" smtClean="0"/>
              <a:t/>
            </a:r>
            <a:br>
              <a:rPr lang="en-US" altLang="ja-JP" sz="2800" dirty="0" smtClean="0"/>
            </a:br>
            <a:r>
              <a:rPr lang="ja-JP" altLang="ja-JP" sz="2800" dirty="0" smtClean="0"/>
              <a:t> 【衝動コントロール】【非精神病性症状８）知的障害】【内省・洞察４）対象行為の要因理解】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 0.777</a:t>
            </a:r>
            <a:endParaRPr lang="ja-JP" altLang="en-US" sz="2800" dirty="0" smtClean="0"/>
          </a:p>
          <a:p>
            <a:endParaRPr kumimoji="1" lang="ja-JP" altLang="en-US" dirty="0"/>
          </a:p>
        </p:txBody>
      </p:sp>
      <p:grpSp>
        <p:nvGrpSpPr>
          <p:cNvPr id="4" name="グループ化 3"/>
          <p:cNvGrpSpPr/>
          <p:nvPr/>
        </p:nvGrpSpPr>
        <p:grpSpPr>
          <a:xfrm>
            <a:off x="0" y="457200"/>
            <a:ext cx="9144000" cy="2971800"/>
            <a:chOff x="0" y="3962400"/>
            <a:chExt cx="9144000" cy="2971800"/>
          </a:xfrm>
        </p:grpSpPr>
        <p:sp>
          <p:nvSpPr>
            <p:cNvPr id="5" name="正方形/長方形 4"/>
            <p:cNvSpPr/>
            <p:nvPr/>
          </p:nvSpPr>
          <p:spPr>
            <a:xfrm>
              <a:off x="0" y="3962400"/>
              <a:ext cx="9144000" cy="2971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p:nvPr/>
          </p:nvCxnSpPr>
          <p:spPr>
            <a:xfrm flipV="1">
              <a:off x="457200" y="5410200"/>
              <a:ext cx="8229600" cy="76200"/>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5047" y="5715000"/>
              <a:ext cx="615553" cy="11430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8" name="テキスト ボックス 7"/>
            <p:cNvSpPr txBox="1"/>
            <p:nvPr/>
          </p:nvSpPr>
          <p:spPr>
            <a:xfrm>
              <a:off x="8153400" y="5715000"/>
              <a:ext cx="615553" cy="1143000"/>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9" name="四角形吹き出し 8"/>
            <p:cNvSpPr/>
            <p:nvPr/>
          </p:nvSpPr>
          <p:spPr>
            <a:xfrm>
              <a:off x="1219200" y="5867400"/>
              <a:ext cx="1828800" cy="990600"/>
            </a:xfrm>
            <a:prstGeom prst="wedgeRectCallout">
              <a:avLst>
                <a:gd name="adj1" fmla="val 30156"/>
                <a:gd name="adj2" fmla="val -8064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初回入院継続申請</a:t>
              </a:r>
              <a:endParaRPr kumimoji="1" lang="ja-JP" altLang="en-US" sz="2800" dirty="0">
                <a:solidFill>
                  <a:schemeClr val="tx1"/>
                </a:solidFill>
              </a:endParaRPr>
            </a:p>
          </p:txBody>
        </p:sp>
        <p:cxnSp>
          <p:nvCxnSpPr>
            <p:cNvPr id="10" name="直線矢印コネクタ 9"/>
            <p:cNvCxnSpPr/>
            <p:nvPr/>
          </p:nvCxnSpPr>
          <p:spPr>
            <a:xfrm>
              <a:off x="2590800" y="4724400"/>
              <a:ext cx="0" cy="6858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1828800" y="4191000"/>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2" name="円弧 11"/>
            <p:cNvSpPr/>
            <p:nvPr/>
          </p:nvSpPr>
          <p:spPr>
            <a:xfrm>
              <a:off x="2819400" y="5029200"/>
              <a:ext cx="914400" cy="6858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3810000" y="4267200"/>
              <a:ext cx="5029200" cy="523220"/>
            </a:xfrm>
            <a:prstGeom prst="rect">
              <a:avLst/>
            </a:prstGeom>
            <a:noFill/>
          </p:spPr>
          <p:txBody>
            <a:bodyPr wrap="square" rtlCol="0">
              <a:spAutoFit/>
            </a:bodyPr>
            <a:lstStyle/>
            <a:p>
              <a:r>
                <a:rPr kumimoji="1" lang="ja-JP" altLang="en-US" sz="2800" dirty="0" smtClean="0"/>
                <a:t>予測期間＝約３ヶ月の中期予測</a:t>
              </a:r>
              <a:endParaRPr kumimoji="1" lang="ja-JP" altLang="en-US" sz="2800" dirty="0"/>
            </a:p>
          </p:txBody>
        </p:sp>
        <p:sp>
          <p:nvSpPr>
            <p:cNvPr id="14" name="四角形吹き出し 13"/>
            <p:cNvSpPr/>
            <p:nvPr/>
          </p:nvSpPr>
          <p:spPr>
            <a:xfrm>
              <a:off x="3124200" y="5867400"/>
              <a:ext cx="990600" cy="685800"/>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入院６ヶ月</a:t>
              </a:r>
              <a:endParaRPr kumimoji="1" lang="ja-JP" altLang="en-US" sz="2400" dirty="0">
                <a:solidFill>
                  <a:schemeClr val="tx1"/>
                </a:solidFill>
              </a:endParaRPr>
            </a:p>
          </p:txBody>
        </p:sp>
        <p:sp>
          <p:nvSpPr>
            <p:cNvPr id="15" name="四角形吹き出し 14"/>
            <p:cNvSpPr/>
            <p:nvPr/>
          </p:nvSpPr>
          <p:spPr>
            <a:xfrm>
              <a:off x="4191000" y="5867400"/>
              <a:ext cx="1066800" cy="685800"/>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入院９ヶ月</a:t>
              </a:r>
              <a:endParaRPr kumimoji="1" lang="ja-JP" altLang="en-US" sz="2400" dirty="0">
                <a:solidFill>
                  <a:schemeClr val="tx1"/>
                </a:solidFill>
              </a:endParaRPr>
            </a:p>
          </p:txBody>
        </p:sp>
      </p:gr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院内暴力の予測モデル</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①初回入院継続時評価⇒</a:t>
            </a:r>
            <a:r>
              <a:rPr lang="en-US" altLang="ja-JP" sz="2800" dirty="0" smtClean="0"/>
              <a:t>6</a:t>
            </a:r>
            <a:r>
              <a:rPr lang="ja-JP" altLang="en-US" sz="2800" dirty="0" smtClean="0"/>
              <a:t>ヶ月以降の院内暴力</a:t>
            </a:r>
            <a:r>
              <a:rPr lang="en-US" altLang="ja-JP" sz="2800" dirty="0" smtClean="0"/>
              <a:t/>
            </a:r>
            <a:br>
              <a:rPr lang="en-US" altLang="ja-JP" sz="2800" dirty="0" smtClean="0"/>
            </a:br>
            <a:r>
              <a:rPr lang="ja-JP" altLang="ja-JP" sz="2800" dirty="0" smtClean="0"/>
              <a:t>【衝動コントロール】【非精神病性症状８）知的障害】【内省・洞察４）対象行為の要因理解】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0.732</a:t>
            </a:r>
          </a:p>
          <a:p>
            <a:r>
              <a:rPr lang="ja-JP" altLang="en-US" sz="2800" dirty="0" smtClean="0"/>
              <a:t>②初回入院継続時評価⇒入院</a:t>
            </a:r>
            <a:r>
              <a:rPr lang="en-US" altLang="ja-JP" sz="2800" dirty="0" smtClean="0"/>
              <a:t>6</a:t>
            </a:r>
            <a:r>
              <a:rPr lang="ja-JP" altLang="en-US" sz="2800" dirty="0" smtClean="0"/>
              <a:t>ヶ月～</a:t>
            </a:r>
            <a:r>
              <a:rPr lang="en-US" altLang="ja-JP" sz="2800" dirty="0" smtClean="0"/>
              <a:t>9</a:t>
            </a:r>
            <a:r>
              <a:rPr lang="ja-JP" altLang="en-US" sz="2800" dirty="0" smtClean="0"/>
              <a:t>ヶ月の院内暴力</a:t>
            </a:r>
            <a:r>
              <a:rPr lang="en-US" altLang="ja-JP" sz="2800" dirty="0" smtClean="0"/>
              <a:t/>
            </a:r>
            <a:br>
              <a:rPr lang="en-US" altLang="ja-JP" sz="2800" dirty="0" smtClean="0"/>
            </a:br>
            <a:r>
              <a:rPr lang="ja-JP" altLang="ja-JP" sz="2800" dirty="0" smtClean="0"/>
              <a:t> 【衝動コントロール】【非精神病性症状８）知的障害】【内省・洞察４）対象行為の要因理解】</a:t>
            </a:r>
            <a:r>
              <a:rPr lang="ja-JP" altLang="en-US" sz="2800" dirty="0" smtClean="0"/>
              <a:t>の合計で</a:t>
            </a:r>
            <a:r>
              <a:rPr lang="en-US" altLang="ja-JP" sz="2800" dirty="0" smtClean="0"/>
              <a:t>AUC</a:t>
            </a:r>
            <a:r>
              <a:rPr lang="ja-JP" altLang="ja-JP" sz="2800" dirty="0" smtClean="0"/>
              <a:t>＝</a:t>
            </a:r>
            <a:r>
              <a:rPr lang="en-US" altLang="ja-JP" sz="2800" dirty="0" smtClean="0"/>
              <a:t> 0.777</a:t>
            </a:r>
            <a:endParaRPr lang="ja-JP" altLang="en-US" sz="2800" dirty="0" smtClean="0"/>
          </a:p>
          <a:p>
            <a:endParaRPr kumimoji="1" lang="ja-JP" alt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 y="2133600"/>
            <a:ext cx="9065155" cy="2209800"/>
          </a:xfrm>
          <a:prstGeom prst="rect">
            <a:avLst/>
          </a:prstGeom>
          <a:noFill/>
          <a:ln w="9525">
            <a:noFill/>
            <a:miter lim="800000"/>
            <a:headEnd/>
            <a:tailEnd/>
          </a:ln>
          <a:effectLst/>
        </p:spPr>
      </p:pic>
      <p:sp>
        <p:nvSpPr>
          <p:cNvPr id="5" name="テキスト ボックス 4"/>
          <p:cNvSpPr txBox="1"/>
          <p:nvPr/>
        </p:nvSpPr>
        <p:spPr>
          <a:xfrm>
            <a:off x="152400" y="4648200"/>
            <a:ext cx="8763000"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3200" dirty="0" smtClean="0"/>
              <a:t>４点をカットオフ値に取るとオッズ比</a:t>
            </a:r>
            <a:r>
              <a:rPr kumimoji="1" lang="en-US" altLang="ja-JP" sz="3200" dirty="0" smtClean="0"/>
              <a:t>10.1</a:t>
            </a:r>
            <a:r>
              <a:rPr kumimoji="1" lang="ja-JP" altLang="en-US" sz="3200" dirty="0" smtClean="0"/>
              <a:t>倍</a:t>
            </a:r>
            <a:endParaRPr kumimoji="1" lang="en-US" altLang="ja-JP" sz="3200" dirty="0" smtClean="0"/>
          </a:p>
          <a:p>
            <a:r>
              <a:rPr lang="ja-JP" altLang="en-US" sz="3200" dirty="0" smtClean="0"/>
              <a:t>しかしベースレートが低いので、最高点でも</a:t>
            </a:r>
            <a:r>
              <a:rPr lang="en-US" altLang="ja-JP" sz="3200" dirty="0" smtClean="0"/>
              <a:t>3</a:t>
            </a:r>
            <a:r>
              <a:rPr lang="ja-JP" altLang="en-US" sz="3200" dirty="0" smtClean="0"/>
              <a:t>ヶ月以内の院内暴力発生率は</a:t>
            </a:r>
            <a:r>
              <a:rPr lang="en-US" altLang="ja-JP" sz="3200" dirty="0" smtClean="0"/>
              <a:t>10.5</a:t>
            </a:r>
            <a:r>
              <a:rPr lang="ja-JP" altLang="en-US" sz="3200" dirty="0" smtClean="0"/>
              <a:t>％</a:t>
            </a:r>
            <a:endParaRPr kumimoji="1" lang="ja-JP" altLang="en-US" sz="3200" dirty="0"/>
          </a:p>
        </p:txBody>
      </p:sp>
      <p:sp>
        <p:nvSpPr>
          <p:cNvPr id="6" name="タイトル 1"/>
          <p:cNvSpPr txBox="1">
            <a:spLocks/>
          </p:cNvSpPr>
          <p:nvPr/>
        </p:nvSpPr>
        <p:spPr bwMode="auto">
          <a:xfrm>
            <a:off x="0" y="304800"/>
            <a:ext cx="9144000" cy="1249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3200" b="0" i="0" u="none" strike="noStrike" kern="0" cap="none" spc="0" normalizeH="0" baseline="0" noProof="0" dirty="0" smtClean="0">
                <a:ln>
                  <a:noFill/>
                </a:ln>
                <a:solidFill>
                  <a:schemeClr val="tx2"/>
                </a:solidFill>
                <a:effectLst/>
                <a:uLnTx/>
                <a:uFillTx/>
                <a:latin typeface="+mj-lt"/>
                <a:ea typeface="+mj-ea"/>
                <a:cs typeface="+mj-cs"/>
              </a:rPr>
              <a:t>院内暴力の予測モデル</a:t>
            </a:r>
            <a:r>
              <a:rPr kumimoji="1" lang="en-US" altLang="ja-JP" sz="3200" b="0" i="0" u="none" strike="noStrike" kern="0" cap="none" spc="0" normalizeH="0" baseline="0" noProof="0" dirty="0" smtClean="0">
                <a:ln>
                  <a:noFill/>
                </a:ln>
                <a:solidFill>
                  <a:schemeClr val="tx2"/>
                </a:solidFill>
                <a:effectLst/>
                <a:uLnTx/>
                <a:uFillTx/>
                <a:latin typeface="+mj-lt"/>
                <a:ea typeface="+mj-ea"/>
                <a:cs typeface="+mj-cs"/>
              </a:rPr>
              <a:t/>
            </a:r>
            <a:br>
              <a:rPr kumimoji="1" lang="en-US" altLang="ja-JP" sz="3200" b="0" i="0" u="none" strike="noStrike" kern="0" cap="none" spc="0" normalizeH="0" baseline="0" noProof="0" dirty="0" smtClean="0">
                <a:ln>
                  <a:noFill/>
                </a:ln>
                <a:solidFill>
                  <a:schemeClr val="tx2"/>
                </a:solidFill>
                <a:effectLst/>
                <a:uLnTx/>
                <a:uFillTx/>
                <a:latin typeface="+mj-lt"/>
                <a:ea typeface="+mj-ea"/>
                <a:cs typeface="+mj-cs"/>
              </a:rPr>
            </a:br>
            <a:r>
              <a:rPr kumimoji="1" lang="ja-JP" altLang="en-US" sz="3200" b="0" i="0" u="none" strike="noStrike" kern="0" cap="none" spc="0" normalizeH="0" baseline="0" noProof="0" dirty="0" smtClean="0">
                <a:ln>
                  <a:noFill/>
                </a:ln>
                <a:solidFill>
                  <a:schemeClr val="tx2"/>
                </a:solidFill>
                <a:effectLst/>
                <a:uLnTx/>
                <a:uFillTx/>
                <a:latin typeface="+mj-lt"/>
                <a:ea typeface="+mj-ea"/>
                <a:cs typeface="+mj-cs"/>
              </a:rPr>
              <a:t>入院７～</a:t>
            </a:r>
            <a:r>
              <a:rPr kumimoji="1" lang="en-US" altLang="ja-JP" sz="3200" b="0" i="0" u="none" strike="noStrike" kern="0" cap="none" spc="0" normalizeH="0" baseline="0" noProof="0" dirty="0" smtClean="0">
                <a:ln>
                  <a:noFill/>
                </a:ln>
                <a:solidFill>
                  <a:schemeClr val="tx2"/>
                </a:solidFill>
                <a:effectLst/>
                <a:uLnTx/>
                <a:uFillTx/>
                <a:latin typeface="+mj-lt"/>
                <a:ea typeface="+mj-ea"/>
                <a:cs typeface="+mj-cs"/>
              </a:rPr>
              <a:t>9</a:t>
            </a:r>
            <a:r>
              <a:rPr kumimoji="1" lang="ja-JP" altLang="en-US" sz="3200" b="0" i="0" u="none" strike="noStrike" kern="0" cap="none" spc="0" normalizeH="0" baseline="0" noProof="0" dirty="0" smtClean="0">
                <a:ln>
                  <a:noFill/>
                </a:ln>
                <a:solidFill>
                  <a:schemeClr val="tx2"/>
                </a:solidFill>
                <a:effectLst/>
                <a:uLnTx/>
                <a:uFillTx/>
                <a:latin typeface="+mj-lt"/>
                <a:ea typeface="+mj-ea"/>
                <a:cs typeface="+mj-cs"/>
              </a:rPr>
              <a:t>ヶ月目の院内対人暴力の予測　</a:t>
            </a:r>
            <a:r>
              <a:rPr kumimoji="1" lang="en-US" altLang="ja-JP" sz="3200" b="0" i="0" u="none" strike="noStrike" kern="0" cap="none" spc="0" normalizeH="0" baseline="0" noProof="0" dirty="0" smtClean="0">
                <a:ln>
                  <a:noFill/>
                </a:ln>
                <a:solidFill>
                  <a:schemeClr val="tx2"/>
                </a:solidFill>
                <a:effectLst/>
                <a:uLnTx/>
                <a:uFillTx/>
                <a:latin typeface="+mj-lt"/>
                <a:ea typeface="+mj-ea"/>
                <a:cs typeface="+mj-cs"/>
              </a:rPr>
              <a:t/>
            </a:r>
            <a:br>
              <a:rPr kumimoji="1" lang="en-US" altLang="ja-JP" sz="3200" b="0" i="0" u="none" strike="noStrike" kern="0" cap="none" spc="0" normalizeH="0" baseline="0" noProof="0" dirty="0" smtClean="0">
                <a:ln>
                  <a:noFill/>
                </a:ln>
                <a:solidFill>
                  <a:schemeClr val="tx2"/>
                </a:solidFill>
                <a:effectLst/>
                <a:uLnTx/>
                <a:uFillTx/>
                <a:latin typeface="+mj-lt"/>
                <a:ea typeface="+mj-ea"/>
                <a:cs typeface="+mj-cs"/>
              </a:rPr>
            </a:b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a:t>
            </a:r>
            <a:r>
              <a:rPr kumimoji="1" lang="ja-JP" altLang="en-US" sz="2800" b="0" i="0" u="none" strike="noStrike" kern="0" cap="none" spc="0" normalizeH="0" baseline="0" noProof="0" dirty="0" smtClean="0">
                <a:ln>
                  <a:noFill/>
                </a:ln>
                <a:solidFill>
                  <a:srgbClr val="002060"/>
                </a:solidFill>
                <a:effectLst/>
                <a:uLnTx/>
                <a:uFillTx/>
                <a:latin typeface="+mj-lt"/>
                <a:ea typeface="+mj-ea"/>
                <a:cs typeface="+mj-cs"/>
              </a:rPr>
              <a:t>衝動コントロール</a:t>
            </a: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a:t>
            </a:r>
            <a:r>
              <a:rPr kumimoji="1" lang="ja-JP" altLang="en-US" sz="2800" b="0" i="0" u="none" strike="noStrike" kern="0" cap="none" spc="0" normalizeH="0" baseline="0" noProof="0" dirty="0" smtClean="0">
                <a:ln>
                  <a:noFill/>
                </a:ln>
                <a:solidFill>
                  <a:srgbClr val="002060"/>
                </a:solidFill>
                <a:effectLst/>
                <a:uLnTx/>
                <a:uFillTx/>
                <a:latin typeface="+mj-lt"/>
                <a:ea typeface="+mj-ea"/>
                <a:cs typeface="+mj-cs"/>
              </a:rPr>
              <a:t>非精神病性症状８）知的障害</a:t>
            </a: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a:t>
            </a:r>
            <a:b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b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a:t>
            </a:r>
            <a:r>
              <a:rPr kumimoji="1" lang="ja-JP" altLang="en-US" sz="2800" b="0" i="0" u="none" strike="noStrike" kern="0" cap="none" spc="0" normalizeH="0" baseline="0" noProof="0" dirty="0" smtClean="0">
                <a:ln>
                  <a:noFill/>
                </a:ln>
                <a:solidFill>
                  <a:srgbClr val="002060"/>
                </a:solidFill>
                <a:effectLst/>
                <a:uLnTx/>
                <a:uFillTx/>
                <a:latin typeface="+mj-lt"/>
                <a:ea typeface="+mj-ea"/>
                <a:cs typeface="+mj-cs"/>
              </a:rPr>
              <a:t>内省・洞察４）対象行為の要因理解</a:t>
            </a: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a:t>
            </a:r>
            <a:r>
              <a:rPr kumimoji="1" lang="ja-JP" altLang="en-US" sz="2800" b="0" i="0" u="none" strike="noStrike" kern="0" cap="none" spc="0" normalizeH="0" baseline="0" noProof="0" dirty="0" smtClean="0">
                <a:ln>
                  <a:noFill/>
                </a:ln>
                <a:solidFill>
                  <a:srgbClr val="002060"/>
                </a:solidFill>
                <a:effectLst/>
                <a:uLnTx/>
                <a:uFillTx/>
                <a:latin typeface="+mj-lt"/>
                <a:ea typeface="+mj-ea"/>
                <a:cs typeface="+mj-cs"/>
              </a:rPr>
              <a:t>の</a:t>
            </a:r>
            <a:r>
              <a:rPr kumimoji="1" lang="en-US" altLang="ja-JP" sz="2800" b="0" i="0" u="none" strike="noStrike" kern="0" cap="none" spc="0" normalizeH="0" baseline="0" noProof="0" dirty="0" smtClean="0">
                <a:ln>
                  <a:noFill/>
                </a:ln>
                <a:solidFill>
                  <a:srgbClr val="002060"/>
                </a:solidFill>
                <a:effectLst/>
                <a:uLnTx/>
                <a:uFillTx/>
                <a:latin typeface="+mj-lt"/>
                <a:ea typeface="+mj-ea"/>
                <a:cs typeface="+mj-cs"/>
              </a:rPr>
              <a:t>3</a:t>
            </a:r>
            <a:r>
              <a:rPr kumimoji="1" lang="ja-JP" altLang="en-US" sz="2800" b="0" i="0" u="none" strike="noStrike" kern="0" cap="none" spc="0" normalizeH="0" baseline="0" noProof="0" dirty="0" smtClean="0">
                <a:ln>
                  <a:noFill/>
                </a:ln>
                <a:solidFill>
                  <a:srgbClr val="002060"/>
                </a:solidFill>
                <a:effectLst/>
                <a:uLnTx/>
                <a:uFillTx/>
                <a:latin typeface="+mj-lt"/>
                <a:ea typeface="+mj-ea"/>
                <a:cs typeface="+mj-cs"/>
              </a:rPr>
              <a:t>項目の合計得点</a:t>
            </a:r>
            <a:endParaRPr kumimoji="1" lang="ja-JP" altLang="en-US" sz="2000" b="0" i="0" u="none" strike="noStrike" kern="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90800"/>
            <a:ext cx="8229600" cy="1143000"/>
          </a:xfrm>
        </p:spPr>
        <p:txBody>
          <a:bodyPr/>
          <a:lstStyle/>
          <a:p>
            <a:r>
              <a:rPr kumimoji="1" lang="ja-JP" altLang="en-US" dirty="0" smtClean="0"/>
              <a:t>指定入院医療機関入院中の</a:t>
            </a:r>
            <a:r>
              <a:rPr kumimoji="1" lang="en-US" altLang="ja-JP" dirty="0" smtClean="0"/>
              <a:t/>
            </a:r>
            <a:br>
              <a:rPr kumimoji="1" lang="en-US" altLang="ja-JP" dirty="0" smtClean="0"/>
            </a:br>
            <a:r>
              <a:rPr kumimoji="1" lang="ja-JP" altLang="en-US" dirty="0" smtClean="0"/>
              <a:t>自殺企図の予測モデル</a:t>
            </a:r>
            <a:endParaRPr kumimoji="1" lang="ja-JP" alt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入院初期に院内自殺企図が多い</a:t>
            </a:r>
            <a:endParaRPr lang="en-US" altLang="ja-JP" sz="2800" dirty="0" smtClean="0"/>
          </a:p>
          <a:p>
            <a:r>
              <a:rPr lang="ja-JP" altLang="en-US" sz="2800" dirty="0" smtClean="0"/>
              <a:t>入院時初回評価⇒院内自殺企図の予測</a:t>
            </a:r>
            <a:r>
              <a:rPr lang="en-US" altLang="ja-JP" sz="2800" dirty="0" smtClean="0"/>
              <a:t/>
            </a:r>
            <a:br>
              <a:rPr lang="en-US" altLang="ja-JP" sz="2800" dirty="0" smtClean="0"/>
            </a:br>
            <a:r>
              <a:rPr lang="ja-JP" altLang="ja-JP" sz="2800" dirty="0" smtClean="0"/>
              <a:t>【非精神病性症状】【内省・洞察】【衝動コントロール】</a:t>
            </a:r>
          </a:p>
          <a:p>
            <a:pPr>
              <a:buNone/>
            </a:pPr>
            <a:r>
              <a:rPr lang="ja-JP" altLang="en-US" sz="2800" dirty="0" smtClean="0"/>
              <a:t>　</a:t>
            </a:r>
            <a:r>
              <a:rPr lang="ja-JP" altLang="ja-JP" sz="2800" dirty="0" smtClean="0"/>
              <a:t>【非精神病性症状３）怒り】【非精神病性症状４）感情の平板化】【衝動コントロール１）一貫性のない行動】【治療・ケアの継続性１）治療同盟】</a:t>
            </a:r>
            <a:r>
              <a:rPr lang="ja-JP" altLang="en-US" sz="2800" dirty="0" smtClean="0"/>
              <a:t>の合計　</a:t>
            </a:r>
            <a:r>
              <a:rPr lang="en-US" altLang="ja-JP" sz="2800" dirty="0" smtClean="0"/>
              <a:t>AUC=0.699</a:t>
            </a:r>
          </a:p>
          <a:p>
            <a:r>
              <a:rPr lang="ja-JP" altLang="en-US" sz="2800" dirty="0" smtClean="0"/>
              <a:t>入院時初回評価⇒</a:t>
            </a:r>
            <a:r>
              <a:rPr lang="ja-JP" altLang="ja-JP" sz="2800" dirty="0" smtClean="0"/>
              <a:t> ４ヶ月以内の院内</a:t>
            </a:r>
            <a:r>
              <a:rPr lang="ja-JP" altLang="en-US" sz="2800" dirty="0" smtClean="0"/>
              <a:t>自殺企図の予測</a:t>
            </a:r>
            <a:r>
              <a:rPr lang="en-US" altLang="ja-JP" sz="2800" dirty="0" smtClean="0"/>
              <a:t/>
            </a:r>
            <a:br>
              <a:rPr lang="en-US" altLang="ja-JP" sz="2800" dirty="0" smtClean="0"/>
            </a:br>
            <a:r>
              <a:rPr lang="en-US" altLang="ja-JP" sz="2800" dirty="0" smtClean="0">
                <a:solidFill>
                  <a:srgbClr val="002060"/>
                </a:solidFill>
              </a:rPr>
              <a:t>【</a:t>
            </a:r>
            <a:r>
              <a:rPr lang="ja-JP" altLang="en-US" sz="2800" dirty="0" smtClean="0">
                <a:solidFill>
                  <a:srgbClr val="002060"/>
                </a:solidFill>
              </a:rPr>
              <a:t>非精神病性症状４）感情の平板化</a:t>
            </a:r>
            <a:r>
              <a:rPr lang="en-US" altLang="ja-JP" sz="2800" dirty="0" smtClean="0">
                <a:solidFill>
                  <a:srgbClr val="002060"/>
                </a:solidFill>
              </a:rPr>
              <a:t>】【</a:t>
            </a:r>
            <a:r>
              <a:rPr lang="ja-JP" altLang="en-US" sz="2800" dirty="0" smtClean="0">
                <a:solidFill>
                  <a:srgbClr val="002060"/>
                </a:solidFill>
              </a:rPr>
              <a:t>衝動コントロール１）一貫性のない行動</a:t>
            </a:r>
            <a:r>
              <a:rPr lang="en-US" altLang="ja-JP" sz="2800" dirty="0" smtClean="0">
                <a:solidFill>
                  <a:srgbClr val="002060"/>
                </a:solidFill>
              </a:rPr>
              <a:t>】</a:t>
            </a:r>
            <a:r>
              <a:rPr lang="ja-JP" altLang="ja-JP" sz="2800" dirty="0" smtClean="0">
                <a:solidFill>
                  <a:srgbClr val="002060"/>
                </a:solidFill>
              </a:rPr>
              <a:t> 【治療・ケアの継続性１）治療同盟】</a:t>
            </a:r>
            <a:r>
              <a:rPr lang="ja-JP" altLang="en-US" sz="2800" dirty="0" smtClean="0">
                <a:solidFill>
                  <a:srgbClr val="002060"/>
                </a:solidFill>
              </a:rPr>
              <a:t>の合計　</a:t>
            </a:r>
            <a:r>
              <a:rPr lang="en-US" altLang="ja-JP" sz="2800" dirty="0" smtClean="0"/>
              <a:t>AUC=0.760</a:t>
            </a:r>
            <a:endParaRPr kumimoji="1" lang="en-US" altLang="ja-JP" dirty="0" smtClean="0">
              <a:solidFill>
                <a:srgbClr val="FF0000"/>
              </a:solidFill>
            </a:endParaRPr>
          </a:p>
        </p:txBody>
      </p:sp>
      <p:sp>
        <p:nvSpPr>
          <p:cNvPr id="14" name="正方形/長方形 13"/>
          <p:cNvSpPr/>
          <p:nvPr/>
        </p:nvSpPr>
        <p:spPr>
          <a:xfrm>
            <a:off x="0" y="3962400"/>
            <a:ext cx="9144000" cy="2895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52400"/>
            <a:ext cx="8229600" cy="838200"/>
          </a:xfrm>
        </p:spPr>
        <p:txBody>
          <a:bodyPr/>
          <a:lstStyle/>
          <a:p>
            <a:r>
              <a:rPr kumimoji="1" lang="ja-JP" altLang="en-US" dirty="0" smtClean="0"/>
              <a:t>院内自殺企図の予測モデル</a:t>
            </a:r>
            <a:endParaRPr kumimoji="1" lang="ja-JP" altLang="en-US" dirty="0"/>
          </a:p>
        </p:txBody>
      </p:sp>
      <p:grpSp>
        <p:nvGrpSpPr>
          <p:cNvPr id="4" name="グループ化 3"/>
          <p:cNvGrpSpPr/>
          <p:nvPr/>
        </p:nvGrpSpPr>
        <p:grpSpPr>
          <a:xfrm>
            <a:off x="0" y="3886200"/>
            <a:ext cx="8768953" cy="2971800"/>
            <a:chOff x="0" y="3886200"/>
            <a:chExt cx="8768953" cy="2971800"/>
          </a:xfrm>
        </p:grpSpPr>
        <p:sp>
          <p:nvSpPr>
            <p:cNvPr id="5" name="テキスト ボックス 4"/>
            <p:cNvSpPr txBox="1"/>
            <p:nvPr/>
          </p:nvSpPr>
          <p:spPr>
            <a:xfrm>
              <a:off x="0" y="5562600"/>
              <a:ext cx="615553" cy="1295400"/>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6" name="テキスト ボックス 5"/>
            <p:cNvSpPr txBox="1"/>
            <p:nvPr/>
          </p:nvSpPr>
          <p:spPr>
            <a:xfrm>
              <a:off x="8153400" y="5564605"/>
              <a:ext cx="615553" cy="1293395"/>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cxnSp>
          <p:nvCxnSpPr>
            <p:cNvPr id="7" name="直線矢印コネクタ 6"/>
            <p:cNvCxnSpPr/>
            <p:nvPr/>
          </p:nvCxnSpPr>
          <p:spPr>
            <a:xfrm>
              <a:off x="762000" y="4495800"/>
              <a:ext cx="0" cy="776037"/>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04800" y="3886200"/>
              <a:ext cx="1066800" cy="592065"/>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0" name="四角形吹き出し 9"/>
            <p:cNvSpPr/>
            <p:nvPr/>
          </p:nvSpPr>
          <p:spPr>
            <a:xfrm>
              <a:off x="1066800" y="5715000"/>
              <a:ext cx="990600" cy="776037"/>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入院３週</a:t>
              </a:r>
              <a:endParaRPr kumimoji="1" lang="ja-JP" altLang="en-US" sz="2400" dirty="0">
                <a:solidFill>
                  <a:schemeClr val="tx1"/>
                </a:solidFill>
              </a:endParaRPr>
            </a:p>
          </p:txBody>
        </p:sp>
        <p:sp>
          <p:nvSpPr>
            <p:cNvPr id="12" name="円弧 11"/>
            <p:cNvSpPr/>
            <p:nvPr/>
          </p:nvSpPr>
          <p:spPr>
            <a:xfrm>
              <a:off x="838200" y="4800601"/>
              <a:ext cx="7391400" cy="685800"/>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1066800" y="4267200"/>
              <a:ext cx="3200400" cy="461665"/>
            </a:xfrm>
            <a:prstGeom prst="rect">
              <a:avLst/>
            </a:prstGeom>
            <a:noFill/>
          </p:spPr>
          <p:txBody>
            <a:bodyPr wrap="square" rtlCol="0">
              <a:spAutoFit/>
            </a:bodyPr>
            <a:lstStyle/>
            <a:p>
              <a:r>
                <a:rPr kumimoji="1" lang="ja-JP" altLang="en-US" sz="2400" dirty="0" smtClean="0"/>
                <a:t>予測期間＝退院まで</a:t>
              </a:r>
              <a:endParaRPr kumimoji="1" lang="ja-JP" altLang="en-US" sz="2400" dirty="0"/>
            </a:p>
          </p:txBody>
        </p:sp>
      </p:grpSp>
      <p:cxnSp>
        <p:nvCxnSpPr>
          <p:cNvPr id="15" name="直線矢印コネクタ 14"/>
          <p:cNvCxnSpPr/>
          <p:nvPr/>
        </p:nvCxnSpPr>
        <p:spPr>
          <a:xfrm flipV="1">
            <a:off x="457200" y="5219700"/>
            <a:ext cx="8229600" cy="86226"/>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38200"/>
          </a:xfrm>
        </p:spPr>
        <p:txBody>
          <a:bodyPr/>
          <a:lstStyle/>
          <a:p>
            <a:r>
              <a:rPr kumimoji="1" lang="ja-JP" altLang="en-US" dirty="0" smtClean="0"/>
              <a:t>院内自殺企図の予測モデル</a:t>
            </a:r>
            <a:endParaRPr kumimoji="1" lang="ja-JP" altLang="en-US" dirty="0"/>
          </a:p>
        </p:txBody>
      </p:sp>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入院初期に院内自殺企図が多い</a:t>
            </a:r>
            <a:endParaRPr lang="en-US" altLang="ja-JP" sz="2800" dirty="0" smtClean="0"/>
          </a:p>
          <a:p>
            <a:r>
              <a:rPr lang="ja-JP" altLang="en-US" sz="2800" dirty="0" smtClean="0"/>
              <a:t>入院時初回評価⇒院内自殺企図の予測</a:t>
            </a:r>
            <a:r>
              <a:rPr lang="en-US" altLang="ja-JP" sz="2800" dirty="0" smtClean="0"/>
              <a:t/>
            </a:r>
            <a:br>
              <a:rPr lang="en-US" altLang="ja-JP" sz="2800" dirty="0" smtClean="0"/>
            </a:br>
            <a:r>
              <a:rPr lang="ja-JP" altLang="ja-JP" sz="2800" dirty="0" smtClean="0"/>
              <a:t>【非精神病性症状】【内省・洞察】【衝動コントロール】</a:t>
            </a:r>
          </a:p>
          <a:p>
            <a:pPr>
              <a:buNone/>
            </a:pPr>
            <a:r>
              <a:rPr lang="ja-JP" altLang="en-US" sz="2800" dirty="0" smtClean="0"/>
              <a:t>　</a:t>
            </a:r>
            <a:r>
              <a:rPr lang="ja-JP" altLang="ja-JP" sz="2800" dirty="0" smtClean="0"/>
              <a:t>【非精神病性症状３）怒り】【非精神病性症状４）感情の平板化】【衝動コントロール１）一貫性のない行動】【治療・ケアの継続性１）治療同盟】</a:t>
            </a:r>
            <a:r>
              <a:rPr lang="ja-JP" altLang="en-US" sz="2800" dirty="0" smtClean="0"/>
              <a:t>の合計　</a:t>
            </a:r>
            <a:r>
              <a:rPr lang="en-US" altLang="ja-JP" sz="2800" dirty="0" smtClean="0"/>
              <a:t>AUC=0.699</a:t>
            </a:r>
          </a:p>
          <a:p>
            <a:r>
              <a:rPr lang="ja-JP" altLang="en-US" sz="2800" dirty="0" smtClean="0"/>
              <a:t>入院時初回評価⇒</a:t>
            </a:r>
            <a:r>
              <a:rPr lang="ja-JP" altLang="ja-JP" sz="2800" dirty="0" smtClean="0"/>
              <a:t> ４ヶ月以内の院内</a:t>
            </a:r>
            <a:r>
              <a:rPr lang="ja-JP" altLang="en-US" sz="2800" dirty="0" smtClean="0"/>
              <a:t>自殺企図の予測</a:t>
            </a:r>
            <a:r>
              <a:rPr lang="en-US" altLang="ja-JP" sz="2800" dirty="0" smtClean="0"/>
              <a:t/>
            </a:r>
            <a:br>
              <a:rPr lang="en-US" altLang="ja-JP" sz="2800" dirty="0" smtClean="0"/>
            </a:br>
            <a:r>
              <a:rPr lang="en-US" altLang="ja-JP" sz="2800" dirty="0" smtClean="0">
                <a:solidFill>
                  <a:srgbClr val="002060"/>
                </a:solidFill>
              </a:rPr>
              <a:t>【</a:t>
            </a:r>
            <a:r>
              <a:rPr lang="ja-JP" altLang="en-US" sz="2800" dirty="0" smtClean="0">
                <a:solidFill>
                  <a:srgbClr val="002060"/>
                </a:solidFill>
              </a:rPr>
              <a:t>非精神病性症状４）感情の平板化</a:t>
            </a:r>
            <a:r>
              <a:rPr lang="en-US" altLang="ja-JP" sz="2800" dirty="0" smtClean="0">
                <a:solidFill>
                  <a:srgbClr val="002060"/>
                </a:solidFill>
              </a:rPr>
              <a:t>】【</a:t>
            </a:r>
            <a:r>
              <a:rPr lang="ja-JP" altLang="en-US" sz="2800" dirty="0" smtClean="0">
                <a:solidFill>
                  <a:srgbClr val="002060"/>
                </a:solidFill>
              </a:rPr>
              <a:t>衝動コントロール１）一貫性のない行動</a:t>
            </a:r>
            <a:r>
              <a:rPr lang="en-US" altLang="ja-JP" sz="2800" dirty="0" smtClean="0">
                <a:solidFill>
                  <a:srgbClr val="002060"/>
                </a:solidFill>
              </a:rPr>
              <a:t>】</a:t>
            </a:r>
            <a:r>
              <a:rPr lang="ja-JP" altLang="ja-JP" sz="2800" dirty="0" smtClean="0">
                <a:solidFill>
                  <a:srgbClr val="002060"/>
                </a:solidFill>
              </a:rPr>
              <a:t> 【治療・ケアの継続性１）治療同盟】</a:t>
            </a:r>
            <a:r>
              <a:rPr lang="ja-JP" altLang="en-US" sz="2800" dirty="0" smtClean="0">
                <a:solidFill>
                  <a:srgbClr val="002060"/>
                </a:solidFill>
              </a:rPr>
              <a:t>の合計　</a:t>
            </a:r>
            <a:r>
              <a:rPr lang="en-US" altLang="ja-JP" sz="2800" dirty="0" smtClean="0"/>
              <a:t>AUC=0.760</a:t>
            </a:r>
            <a:endParaRPr kumimoji="1" lang="en-US" altLang="ja-JP" dirty="0" smtClean="0">
              <a:solidFill>
                <a:srgbClr val="FF0000"/>
              </a:solidFill>
            </a:endParaRPr>
          </a:p>
        </p:txBody>
      </p:sp>
      <p:sp>
        <p:nvSpPr>
          <p:cNvPr id="8" name="正方形/長方形 7"/>
          <p:cNvSpPr/>
          <p:nvPr/>
        </p:nvSpPr>
        <p:spPr>
          <a:xfrm>
            <a:off x="0" y="762000"/>
            <a:ext cx="9144000" cy="304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弧 8"/>
          <p:cNvSpPr/>
          <p:nvPr/>
        </p:nvSpPr>
        <p:spPr>
          <a:xfrm>
            <a:off x="838200" y="1806741"/>
            <a:ext cx="1219200" cy="721895"/>
          </a:xfrm>
          <a:prstGeom prst="arc">
            <a:avLst>
              <a:gd name="adj1" fmla="val 10844811"/>
              <a:gd name="adj2" fmla="val 0"/>
            </a:avLst>
          </a:prstGeom>
          <a:ln w="635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0" y="2604976"/>
            <a:ext cx="615553" cy="1205023"/>
          </a:xfrm>
          <a:prstGeom prst="rect">
            <a:avLst/>
          </a:prstGeom>
          <a:noFill/>
        </p:spPr>
        <p:txBody>
          <a:bodyPr vert="eaVert" wrap="square" rtlCol="0">
            <a:spAutoFit/>
          </a:bodyPr>
          <a:lstStyle/>
          <a:p>
            <a:r>
              <a:rPr kumimoji="1" lang="ja-JP" altLang="en-US" sz="2800" dirty="0" smtClean="0"/>
              <a:t>入院</a:t>
            </a:r>
            <a:endParaRPr kumimoji="1" lang="ja-JP" altLang="en-US" sz="2800" dirty="0"/>
          </a:p>
        </p:txBody>
      </p:sp>
      <p:sp>
        <p:nvSpPr>
          <p:cNvPr id="11" name="テキスト ボックス 10"/>
          <p:cNvSpPr txBox="1"/>
          <p:nvPr/>
        </p:nvSpPr>
        <p:spPr>
          <a:xfrm>
            <a:off x="8153400" y="2606842"/>
            <a:ext cx="615553" cy="1203158"/>
          </a:xfrm>
          <a:prstGeom prst="rect">
            <a:avLst/>
          </a:prstGeom>
          <a:noFill/>
        </p:spPr>
        <p:txBody>
          <a:bodyPr vert="eaVert" wrap="square" rtlCol="0">
            <a:spAutoFit/>
          </a:bodyPr>
          <a:lstStyle/>
          <a:p>
            <a:r>
              <a:rPr kumimoji="1" lang="ja-JP" altLang="en-US" sz="2800" dirty="0" smtClean="0"/>
              <a:t>退院</a:t>
            </a:r>
            <a:endParaRPr kumimoji="1" lang="ja-JP" altLang="en-US" sz="2800" dirty="0"/>
          </a:p>
        </p:txBody>
      </p:sp>
      <p:sp>
        <p:nvSpPr>
          <p:cNvPr id="13" name="テキスト ボックス 12"/>
          <p:cNvSpPr txBox="1"/>
          <p:nvPr/>
        </p:nvSpPr>
        <p:spPr>
          <a:xfrm>
            <a:off x="304800" y="878498"/>
            <a:ext cx="1066800" cy="523220"/>
          </a:xfrm>
          <a:prstGeom prst="rect">
            <a:avLst/>
          </a:prstGeom>
          <a:noFill/>
        </p:spPr>
        <p:txBody>
          <a:bodyPr wrap="square" rtlCol="0">
            <a:spAutoFit/>
          </a:bodyPr>
          <a:lstStyle/>
          <a:p>
            <a:r>
              <a:rPr kumimoji="1" lang="ja-JP" altLang="en-US" sz="2800" dirty="0" smtClean="0"/>
              <a:t>評価</a:t>
            </a:r>
            <a:endParaRPr kumimoji="1" lang="ja-JP" altLang="en-US" sz="2800" dirty="0"/>
          </a:p>
        </p:txBody>
      </p:sp>
      <p:sp>
        <p:nvSpPr>
          <p:cNvPr id="14" name="テキスト ボックス 13"/>
          <p:cNvSpPr txBox="1"/>
          <p:nvPr/>
        </p:nvSpPr>
        <p:spPr>
          <a:xfrm>
            <a:off x="1219200" y="1099533"/>
            <a:ext cx="5029200" cy="461665"/>
          </a:xfrm>
          <a:prstGeom prst="rect">
            <a:avLst/>
          </a:prstGeom>
          <a:noFill/>
        </p:spPr>
        <p:txBody>
          <a:bodyPr wrap="square" rtlCol="0">
            <a:spAutoFit/>
          </a:bodyPr>
          <a:lstStyle/>
          <a:p>
            <a:r>
              <a:rPr kumimoji="1" lang="ja-JP" altLang="en-US" sz="2400" dirty="0" smtClean="0"/>
              <a:t>予測期間＝約３ヶ月の中期予測</a:t>
            </a:r>
            <a:endParaRPr kumimoji="1" lang="ja-JP" altLang="en-US" sz="2400" dirty="0"/>
          </a:p>
        </p:txBody>
      </p:sp>
      <p:sp>
        <p:nvSpPr>
          <p:cNvPr id="15" name="四角形吹き出し 14"/>
          <p:cNvSpPr/>
          <p:nvPr/>
        </p:nvSpPr>
        <p:spPr>
          <a:xfrm>
            <a:off x="1066800" y="2721141"/>
            <a:ext cx="990600" cy="721895"/>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入院３週</a:t>
            </a:r>
            <a:endParaRPr kumimoji="1" lang="ja-JP" altLang="en-US" sz="2400" dirty="0">
              <a:solidFill>
                <a:schemeClr val="tx1"/>
              </a:solidFill>
            </a:endParaRPr>
          </a:p>
        </p:txBody>
      </p:sp>
      <p:sp>
        <p:nvSpPr>
          <p:cNvPr id="16" name="四角形吹き出し 15"/>
          <p:cNvSpPr/>
          <p:nvPr/>
        </p:nvSpPr>
        <p:spPr>
          <a:xfrm>
            <a:off x="2362200" y="2721141"/>
            <a:ext cx="1066800" cy="721895"/>
          </a:xfrm>
          <a:prstGeom prst="wedgeRectCallout">
            <a:avLst>
              <a:gd name="adj1" fmla="val -70613"/>
              <a:gd name="adj2" fmla="val -9437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入院４ヶ月</a:t>
            </a:r>
            <a:endParaRPr kumimoji="1" lang="ja-JP" altLang="en-US" sz="2400" dirty="0">
              <a:solidFill>
                <a:schemeClr val="tx1"/>
              </a:solidFill>
            </a:endParaRPr>
          </a:p>
        </p:txBody>
      </p:sp>
      <p:cxnSp>
        <p:nvCxnSpPr>
          <p:cNvPr id="18" name="直線矢印コネクタ 17"/>
          <p:cNvCxnSpPr/>
          <p:nvPr/>
        </p:nvCxnSpPr>
        <p:spPr>
          <a:xfrm flipV="1">
            <a:off x="304800" y="2133600"/>
            <a:ext cx="8229600" cy="86226"/>
          </a:xfrm>
          <a:prstGeom prst="straightConnector1">
            <a:avLst/>
          </a:prstGeom>
          <a:ln w="127000" cmpd="sng">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762000" y="1371600"/>
            <a:ext cx="0" cy="776037"/>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457200" y="274638"/>
            <a:ext cx="8229600" cy="582612"/>
          </a:xfrm>
        </p:spPr>
        <p:txBody>
          <a:bodyPr>
            <a:normAutofit fontScale="90000"/>
          </a:bodyPr>
          <a:lstStyle/>
          <a:p>
            <a:pPr>
              <a:defRPr/>
            </a:pPr>
            <a:r>
              <a:rPr lang="ja-JP" altLang="en-US" sz="4000" dirty="0" smtClean="0"/>
              <a:t>医療観察法の目的</a:t>
            </a:r>
            <a:r>
              <a:rPr lang="ja-JP" altLang="en-US" sz="2800" dirty="0" smtClean="0"/>
              <a:t>（町野・判定医講習）</a:t>
            </a:r>
          </a:p>
        </p:txBody>
      </p:sp>
      <p:sp>
        <p:nvSpPr>
          <p:cNvPr id="3" name="コンテンツ プレースホルダ 2"/>
          <p:cNvSpPr>
            <a:spLocks noGrp="1"/>
          </p:cNvSpPr>
          <p:nvPr>
            <p:ph idx="1"/>
          </p:nvPr>
        </p:nvSpPr>
        <p:spPr>
          <a:xfrm>
            <a:off x="457200" y="928688"/>
            <a:ext cx="8229600" cy="5572125"/>
          </a:xfrm>
        </p:spPr>
        <p:txBody>
          <a:bodyPr>
            <a:noAutofit/>
          </a:bodyPr>
          <a:lstStyle/>
          <a:p>
            <a:pPr>
              <a:lnSpc>
                <a:spcPct val="80000"/>
              </a:lnSpc>
              <a:buFont typeface="Wingdings" pitchFamily="2" charset="2"/>
              <a:buChar char="u"/>
              <a:defRPr/>
            </a:pPr>
            <a:r>
              <a:rPr lang="ja-JP" altLang="en-US" sz="2800" dirty="0" smtClean="0">
                <a:latin typeface="+mn-ea"/>
              </a:rPr>
              <a:t>医療観察法　第一条</a:t>
            </a:r>
            <a:r>
              <a:rPr lang="ja-JP" altLang="en-US" sz="2800" dirty="0" smtClean="0"/>
              <a:t>（</a:t>
            </a:r>
            <a:r>
              <a:rPr lang="ja-JP" altLang="en-US" sz="2800" dirty="0" smtClean="0">
                <a:latin typeface="+mn-ea"/>
              </a:rPr>
              <a:t>目的等）</a:t>
            </a:r>
            <a:endParaRPr lang="en-US" altLang="ja-JP" sz="2800" dirty="0" smtClean="0">
              <a:latin typeface="+mn-ea"/>
            </a:endParaRPr>
          </a:p>
          <a:p>
            <a:pPr>
              <a:lnSpc>
                <a:spcPct val="80000"/>
              </a:lnSpc>
              <a:buFont typeface="Arial" charset="0"/>
              <a:buNone/>
              <a:defRPr/>
            </a:pPr>
            <a:r>
              <a:rPr lang="ja-JP" altLang="en-US" dirty="0" smtClean="0">
                <a:latin typeface="+mn-ea"/>
              </a:rPr>
              <a:t>　１　</a:t>
            </a:r>
            <a:r>
              <a:rPr lang="ja-JP" altLang="en-US" sz="2800" dirty="0" smtClean="0">
                <a:latin typeface="+mn-ea"/>
              </a:rPr>
              <a:t>この法律は、心神喪失等の状態で重大な他害行為</a:t>
            </a:r>
            <a:r>
              <a:rPr lang="en-US" altLang="ja-JP" sz="2800" dirty="0" smtClean="0">
                <a:latin typeface="+mn-ea"/>
              </a:rPr>
              <a:t>……</a:t>
            </a:r>
            <a:r>
              <a:rPr lang="ja-JP" altLang="en-US" sz="2800" dirty="0" smtClean="0">
                <a:latin typeface="+mn-ea"/>
              </a:rPr>
              <a:t>を行った者に対し、その適切な処遇を決定するための手続等を定めることにより、継続的かつ適切な医療並びにその確保のために必要な観察及び指導を行うことによって、その病状の改善及びこれに伴う同様の行為の再発の防止を図り、もってその社会復帰を促進することを目的とする。</a:t>
            </a:r>
          </a:p>
          <a:p>
            <a:pPr>
              <a:lnSpc>
                <a:spcPct val="80000"/>
              </a:lnSpc>
              <a:buFontTx/>
              <a:buNone/>
              <a:defRPr/>
            </a:pPr>
            <a:r>
              <a:rPr lang="ja-JP" altLang="en-US" sz="2800" dirty="0" smtClean="0">
                <a:latin typeface="+mn-ea"/>
              </a:rPr>
              <a:t> 　２　この法律による処遇に携わる者は、前項に規定する目的を踏まえ、心神喪失等の状態で重大な他害行為を行った者が円滑に社会復帰をすることができるように努めなければならない。</a:t>
            </a:r>
            <a:endParaRPr lang="en-US" altLang="ja-JP" sz="2800" dirty="0" smtClean="0">
              <a:latin typeface="+mn-ea"/>
            </a:endParaRPr>
          </a:p>
          <a:p>
            <a:pPr>
              <a:lnSpc>
                <a:spcPct val="80000"/>
              </a:lnSpc>
              <a:buFont typeface="Wingdings" pitchFamily="2" charset="2"/>
              <a:buChar char="p"/>
              <a:defRPr/>
            </a:pPr>
            <a:r>
              <a:rPr lang="ja-JP" altLang="en-US" dirty="0" smtClean="0">
                <a:solidFill>
                  <a:srgbClr val="FF0000"/>
                </a:solidFill>
                <a:latin typeface="+mn-ea"/>
              </a:rPr>
              <a:t>最終目的：社会復帰</a:t>
            </a:r>
            <a:endParaRPr lang="en-US" altLang="ja-JP" dirty="0" smtClean="0">
              <a:solidFill>
                <a:srgbClr val="FF0000"/>
              </a:solidFill>
              <a:latin typeface="+mn-ea"/>
            </a:endParaRPr>
          </a:p>
          <a:p>
            <a:pPr>
              <a:lnSpc>
                <a:spcPct val="80000"/>
              </a:lnSpc>
              <a:buFont typeface="Wingdings" pitchFamily="2" charset="2"/>
              <a:buChar char="p"/>
              <a:defRPr/>
            </a:pPr>
            <a:r>
              <a:rPr lang="ja-JP" altLang="en-US" dirty="0" smtClean="0">
                <a:solidFill>
                  <a:srgbClr val="FF0000"/>
                </a:solidFill>
                <a:latin typeface="+mn-ea"/>
              </a:rPr>
              <a:t>中間目的：病状の改善＋再犯の防止</a:t>
            </a:r>
            <a:endParaRPr lang="en-US" altLang="ja-JP" dirty="0" smtClean="0">
              <a:solidFill>
                <a:srgbClr val="FF0000"/>
              </a:solidFill>
              <a:latin typeface="+mn-ea"/>
            </a:endParaRPr>
          </a:p>
          <a:p>
            <a:pPr>
              <a:lnSpc>
                <a:spcPct val="80000"/>
              </a:lnSpc>
              <a:buFont typeface="Wingdings" pitchFamily="2" charset="2"/>
              <a:buChar char="p"/>
              <a:defRPr/>
            </a:pPr>
            <a:r>
              <a:rPr lang="ja-JP" altLang="en-US" dirty="0" smtClean="0">
                <a:solidFill>
                  <a:srgbClr val="FF0000"/>
                </a:solidFill>
                <a:latin typeface="+mn-ea"/>
              </a:rPr>
              <a:t>手段：継続的な医療</a:t>
            </a:r>
            <a:endParaRPr lang="en-US" altLang="ja-JP" dirty="0" smtClean="0">
              <a:solidFill>
                <a:srgbClr val="FF0000"/>
              </a:solidFill>
              <a:latin typeface="+mn-ea"/>
            </a:endParaRPr>
          </a:p>
          <a:p>
            <a:pPr>
              <a:defRPr/>
            </a:pPr>
            <a:endParaRPr lang="ja-JP" altLang="en-US" dirty="0">
              <a:solidFill>
                <a:srgbClr val="FF0000"/>
              </a:solidFill>
            </a:endParaRPr>
          </a:p>
        </p:txBody>
      </p:sp>
      <p:sp>
        <p:nvSpPr>
          <p:cNvPr id="4" name="角丸四角形吹き出し 3"/>
          <p:cNvSpPr/>
          <p:nvPr/>
        </p:nvSpPr>
        <p:spPr>
          <a:xfrm>
            <a:off x="228600" y="2667000"/>
            <a:ext cx="8534400" cy="1905000"/>
          </a:xfrm>
          <a:prstGeom prst="wedgeRoundRectCallout">
            <a:avLst>
              <a:gd name="adj1" fmla="val -24976"/>
              <a:gd name="adj2" fmla="val 88478"/>
              <a:gd name="adj3" fmla="val 1666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3200" dirty="0" smtClean="0"/>
              <a:t>法律そのものを見直すなら別ですが、</a:t>
            </a:r>
            <a:endParaRPr kumimoji="1" lang="en-US" altLang="ja-JP" sz="3200" dirty="0" smtClean="0"/>
          </a:p>
          <a:p>
            <a:pPr algn="ctr"/>
            <a:r>
              <a:rPr lang="ja-JP" altLang="en-US" sz="3200" dirty="0" smtClean="0"/>
              <a:t>法の目的をどの程度達成しているかは一つの目安</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38200"/>
          </a:xfrm>
        </p:spPr>
        <p:txBody>
          <a:bodyPr/>
          <a:lstStyle/>
          <a:p>
            <a:r>
              <a:rPr kumimoji="1" lang="ja-JP" altLang="en-US" dirty="0" smtClean="0"/>
              <a:t>院内自殺企図の予測モデル</a:t>
            </a:r>
            <a:endParaRPr kumimoji="1" lang="ja-JP" altLang="en-US" dirty="0"/>
          </a:p>
        </p:txBody>
      </p:sp>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入院初期に院内自殺企図が多い</a:t>
            </a:r>
            <a:endParaRPr lang="en-US" altLang="ja-JP" sz="2800" dirty="0" smtClean="0"/>
          </a:p>
          <a:p>
            <a:r>
              <a:rPr lang="ja-JP" altLang="en-US" sz="2800" dirty="0" smtClean="0"/>
              <a:t>入院時初回評価⇒院内自殺企図の予測</a:t>
            </a:r>
            <a:r>
              <a:rPr lang="en-US" altLang="ja-JP" sz="2800" dirty="0" smtClean="0"/>
              <a:t/>
            </a:r>
            <a:br>
              <a:rPr lang="en-US" altLang="ja-JP" sz="2800" dirty="0" smtClean="0"/>
            </a:br>
            <a:r>
              <a:rPr lang="ja-JP" altLang="ja-JP" sz="2800" dirty="0" smtClean="0"/>
              <a:t>【非精神病性症状】【内省・洞察】【衝動コントロール】</a:t>
            </a:r>
          </a:p>
          <a:p>
            <a:pPr>
              <a:buNone/>
            </a:pPr>
            <a:r>
              <a:rPr lang="ja-JP" altLang="en-US" sz="2800" dirty="0" smtClean="0"/>
              <a:t>　</a:t>
            </a:r>
            <a:r>
              <a:rPr lang="ja-JP" altLang="ja-JP" sz="2800" dirty="0" smtClean="0"/>
              <a:t>【非精神病性症状３）怒り】【非精神病性症状４）感情の平板化】【衝動コントロール１）一貫性のない行動】【治療・ケアの継続性１）治療同盟】</a:t>
            </a:r>
            <a:r>
              <a:rPr lang="ja-JP" altLang="en-US" sz="2800" dirty="0" smtClean="0"/>
              <a:t>の合計　</a:t>
            </a:r>
            <a:r>
              <a:rPr lang="en-US" altLang="ja-JP" sz="2800" dirty="0" smtClean="0"/>
              <a:t>AUC=0.699</a:t>
            </a:r>
          </a:p>
          <a:p>
            <a:r>
              <a:rPr lang="ja-JP" altLang="en-US" sz="2800" dirty="0" smtClean="0"/>
              <a:t>入院時初回評価⇒</a:t>
            </a:r>
            <a:r>
              <a:rPr lang="ja-JP" altLang="ja-JP" sz="2800" dirty="0" smtClean="0"/>
              <a:t> ４ヶ月以内の院内</a:t>
            </a:r>
            <a:r>
              <a:rPr lang="ja-JP" altLang="en-US" sz="2800" dirty="0" smtClean="0"/>
              <a:t>自殺企図の予測</a:t>
            </a:r>
            <a:r>
              <a:rPr lang="en-US" altLang="ja-JP" sz="2800" dirty="0" smtClean="0"/>
              <a:t/>
            </a:r>
            <a:br>
              <a:rPr lang="en-US" altLang="ja-JP" sz="2800" dirty="0" smtClean="0"/>
            </a:br>
            <a:r>
              <a:rPr lang="en-US" altLang="ja-JP" sz="2800" dirty="0" smtClean="0">
                <a:solidFill>
                  <a:srgbClr val="002060"/>
                </a:solidFill>
              </a:rPr>
              <a:t>【</a:t>
            </a:r>
            <a:r>
              <a:rPr lang="ja-JP" altLang="en-US" sz="2800" dirty="0" smtClean="0">
                <a:solidFill>
                  <a:srgbClr val="002060"/>
                </a:solidFill>
              </a:rPr>
              <a:t>非精神病性症状４）感情の平板化</a:t>
            </a:r>
            <a:r>
              <a:rPr lang="en-US" altLang="ja-JP" sz="2800" dirty="0" smtClean="0">
                <a:solidFill>
                  <a:srgbClr val="002060"/>
                </a:solidFill>
              </a:rPr>
              <a:t>】【</a:t>
            </a:r>
            <a:r>
              <a:rPr lang="ja-JP" altLang="en-US" sz="2800" dirty="0" smtClean="0">
                <a:solidFill>
                  <a:srgbClr val="002060"/>
                </a:solidFill>
              </a:rPr>
              <a:t>衝動コントロール１）一貫性のない行動</a:t>
            </a:r>
            <a:r>
              <a:rPr lang="en-US" altLang="ja-JP" sz="2800" dirty="0" smtClean="0">
                <a:solidFill>
                  <a:srgbClr val="002060"/>
                </a:solidFill>
              </a:rPr>
              <a:t>】</a:t>
            </a:r>
            <a:r>
              <a:rPr lang="ja-JP" altLang="ja-JP" sz="2800" dirty="0" smtClean="0">
                <a:solidFill>
                  <a:srgbClr val="002060"/>
                </a:solidFill>
              </a:rPr>
              <a:t> 【治療・ケアの継続性１）治療同盟】</a:t>
            </a:r>
            <a:r>
              <a:rPr lang="ja-JP" altLang="en-US" sz="2800" dirty="0" smtClean="0">
                <a:solidFill>
                  <a:srgbClr val="002060"/>
                </a:solidFill>
              </a:rPr>
              <a:t>の合計　</a:t>
            </a:r>
            <a:r>
              <a:rPr lang="en-US" altLang="ja-JP" sz="2800" dirty="0" smtClean="0"/>
              <a:t>AUC=0.760</a:t>
            </a:r>
            <a:endParaRPr kumimoji="1"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838200"/>
          </a:xfrm>
        </p:spPr>
        <p:txBody>
          <a:bodyPr/>
          <a:lstStyle/>
          <a:p>
            <a:r>
              <a:rPr kumimoji="1" lang="ja-JP" altLang="en-US" dirty="0" smtClean="0"/>
              <a:t>院内自殺企図の予測モデル</a:t>
            </a:r>
            <a:endParaRPr kumimoji="1" lang="ja-JP" altLang="en-US" dirty="0"/>
          </a:p>
        </p:txBody>
      </p:sp>
      <p:sp>
        <p:nvSpPr>
          <p:cNvPr id="3" name="コンテンツ プレースホルダ 2"/>
          <p:cNvSpPr>
            <a:spLocks noGrp="1"/>
          </p:cNvSpPr>
          <p:nvPr>
            <p:ph idx="1"/>
          </p:nvPr>
        </p:nvSpPr>
        <p:spPr>
          <a:xfrm>
            <a:off x="304800" y="990600"/>
            <a:ext cx="8534400" cy="5638800"/>
          </a:xfrm>
        </p:spPr>
        <p:txBody>
          <a:bodyPr/>
          <a:lstStyle/>
          <a:p>
            <a:r>
              <a:rPr kumimoji="1" lang="ja-JP" altLang="en-US" sz="2800" dirty="0" smtClean="0"/>
              <a:t>院内暴力の予測モデルでは、入院時初回評価は十分な予測力が得られず、初回入院継続時の評価での</a:t>
            </a:r>
            <a:r>
              <a:rPr kumimoji="1" lang="en-US" altLang="ja-JP" sz="2800" dirty="0" smtClean="0"/>
              <a:t>3</a:t>
            </a:r>
            <a:r>
              <a:rPr kumimoji="1" lang="ja-JP" altLang="en-US" sz="2800" dirty="0" smtClean="0"/>
              <a:t>ヶ月間程度の予測において</a:t>
            </a:r>
            <a:r>
              <a:rPr kumimoji="1" lang="en-US" altLang="ja-JP" sz="2800" dirty="0" smtClean="0"/>
              <a:t/>
            </a:r>
            <a:br>
              <a:rPr kumimoji="1" lang="en-US" altLang="ja-JP" sz="2800" dirty="0" smtClean="0"/>
            </a:br>
            <a:r>
              <a:rPr lang="en-US" altLang="ja-JP" sz="2800" dirty="0" smtClean="0"/>
              <a:t>AUC</a:t>
            </a:r>
            <a:r>
              <a:rPr lang="ja-JP" altLang="ja-JP" sz="2800" dirty="0" smtClean="0"/>
              <a:t>＝</a:t>
            </a:r>
            <a:r>
              <a:rPr lang="en-US" altLang="ja-JP" sz="2800" dirty="0" smtClean="0"/>
              <a:t> 0.777</a:t>
            </a:r>
            <a:r>
              <a:rPr lang="ja-JP" altLang="en-US" sz="2800" dirty="0" smtClean="0"/>
              <a:t>の予測力を得た</a:t>
            </a:r>
            <a:endParaRPr lang="en-US" altLang="ja-JP" sz="2800" dirty="0" smtClean="0"/>
          </a:p>
          <a:p>
            <a:r>
              <a:rPr kumimoji="1" lang="ja-JP" altLang="en-US" sz="2800" dirty="0" smtClean="0"/>
              <a:t>その結果、入院時初回評価の</a:t>
            </a:r>
            <a:r>
              <a:rPr lang="ja-JP" altLang="en-US" sz="2800" dirty="0" smtClean="0"/>
              <a:t>「</a:t>
            </a:r>
            <a:r>
              <a:rPr lang="ja-JP" altLang="en-US" sz="2800" dirty="0" smtClean="0">
                <a:solidFill>
                  <a:srgbClr val="FF0000"/>
                </a:solidFill>
              </a:rPr>
              <a:t>対象行為の半年前から評価時まで</a:t>
            </a:r>
            <a:r>
              <a:rPr lang="ja-JP" altLang="en-US" sz="2800" dirty="0" smtClean="0"/>
              <a:t>」という評価期間の特別ルールは廃止すべきと考えられた</a:t>
            </a:r>
            <a:endParaRPr lang="en-US" altLang="ja-JP" sz="2800" dirty="0" smtClean="0"/>
          </a:p>
          <a:p>
            <a:r>
              <a:rPr kumimoji="1" lang="ja-JP" altLang="en-US" sz="2800" dirty="0" smtClean="0"/>
              <a:t>一方で院内自殺企図に関して</a:t>
            </a:r>
            <a:r>
              <a:rPr lang="ja-JP" altLang="en-US" sz="2800" dirty="0" smtClean="0"/>
              <a:t>は、初回入院継続時の評価による予測は</a:t>
            </a:r>
            <a:r>
              <a:rPr lang="en-US" altLang="ja-JP" sz="2800" dirty="0" smtClean="0">
                <a:solidFill>
                  <a:srgbClr val="002060"/>
                </a:solidFill>
              </a:rPr>
              <a:t>【</a:t>
            </a:r>
            <a:r>
              <a:rPr lang="ja-JP" altLang="en-US" sz="2800" dirty="0" smtClean="0">
                <a:solidFill>
                  <a:srgbClr val="002060"/>
                </a:solidFill>
              </a:rPr>
              <a:t>非精神病性症状２）不安・緊張</a:t>
            </a:r>
            <a:r>
              <a:rPr lang="en-US" altLang="ja-JP" sz="2800" dirty="0" smtClean="0">
                <a:solidFill>
                  <a:srgbClr val="002060"/>
                </a:solidFill>
              </a:rPr>
              <a:t>】</a:t>
            </a:r>
            <a:r>
              <a:rPr lang="ja-JP" altLang="en-US" sz="2800" dirty="0" smtClean="0">
                <a:solidFill>
                  <a:srgbClr val="002060"/>
                </a:solidFill>
              </a:rPr>
              <a:t>＋</a:t>
            </a:r>
            <a:r>
              <a:rPr lang="ja-JP" altLang="ja-JP" sz="2800" dirty="0" smtClean="0">
                <a:solidFill>
                  <a:srgbClr val="002060"/>
                </a:solidFill>
              </a:rPr>
              <a:t>【生活能力</a:t>
            </a:r>
            <a:r>
              <a:rPr lang="en-US" altLang="ja-JP" sz="2800" dirty="0" smtClean="0">
                <a:solidFill>
                  <a:srgbClr val="002060"/>
                </a:solidFill>
              </a:rPr>
              <a:t>14</a:t>
            </a:r>
            <a:r>
              <a:rPr lang="ja-JP" altLang="ja-JP" sz="2800" dirty="0" smtClean="0">
                <a:solidFill>
                  <a:srgbClr val="002060"/>
                </a:solidFill>
              </a:rPr>
              <a:t>）施設への過剰適応】</a:t>
            </a:r>
            <a:r>
              <a:rPr lang="ja-JP" altLang="en-US" sz="2800" dirty="0" smtClean="0">
                <a:solidFill>
                  <a:srgbClr val="002060"/>
                </a:solidFill>
              </a:rPr>
              <a:t>による</a:t>
            </a:r>
            <a:r>
              <a:rPr lang="en-US" altLang="ja-JP" sz="2800" dirty="0" smtClean="0">
                <a:solidFill>
                  <a:srgbClr val="002060"/>
                </a:solidFill>
              </a:rPr>
              <a:t>ROC</a:t>
            </a:r>
            <a:r>
              <a:rPr lang="ja-JP" altLang="en-US" sz="2800" dirty="0" smtClean="0">
                <a:solidFill>
                  <a:srgbClr val="002060"/>
                </a:solidFill>
              </a:rPr>
              <a:t>曲線で</a:t>
            </a:r>
            <a:r>
              <a:rPr lang="en-US" altLang="ja-JP" sz="2800" dirty="0" smtClean="0"/>
              <a:t>AUC=0.673</a:t>
            </a:r>
            <a:r>
              <a:rPr lang="ja-JP" altLang="en-US" sz="2800" dirty="0" smtClean="0"/>
              <a:t>が最高であるが、</a:t>
            </a:r>
            <a:r>
              <a:rPr lang="en-US" altLang="ja-JP" sz="2800" dirty="0" smtClean="0"/>
              <a:t>2</a:t>
            </a:r>
            <a:r>
              <a:rPr lang="ja-JP" altLang="en-US" sz="2800" dirty="0" smtClean="0"/>
              <a:t>項目ともに評定者間信頼性が不足している</a:t>
            </a:r>
            <a:endParaRPr lang="en-US" altLang="ja-JP" sz="2800" dirty="0" smtClean="0"/>
          </a:p>
          <a:p>
            <a:endParaRPr kumimoji="1" lang="en-US" altLang="ja-JP" sz="2800"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90800"/>
            <a:ext cx="8229600" cy="1143000"/>
          </a:xfrm>
        </p:spPr>
        <p:txBody>
          <a:bodyPr/>
          <a:lstStyle/>
          <a:p>
            <a:r>
              <a:rPr kumimoji="1" lang="ja-JP" altLang="en-US" dirty="0" smtClean="0"/>
              <a:t>まとめると</a:t>
            </a:r>
            <a:endParaRPr kumimoji="1" lang="ja-JP" alt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dirty="0" smtClean="0"/>
              <a:t>予測項目の構成</a:t>
            </a:r>
            <a:endParaRPr kumimoji="1" lang="ja-JP" altLang="en-US" dirty="0"/>
          </a:p>
        </p:txBody>
      </p:sp>
      <p:sp>
        <p:nvSpPr>
          <p:cNvPr id="3" name="コンテンツ プレースホルダ 2"/>
          <p:cNvSpPr>
            <a:spLocks noGrp="1"/>
          </p:cNvSpPr>
          <p:nvPr>
            <p:ph idx="1"/>
          </p:nvPr>
        </p:nvSpPr>
        <p:spPr>
          <a:xfrm>
            <a:off x="152400" y="1143000"/>
            <a:ext cx="8763000" cy="5562600"/>
          </a:xfrm>
        </p:spPr>
        <p:txBody>
          <a:bodyPr>
            <a:normAutofit fontScale="92500" lnSpcReduction="10000"/>
          </a:bodyPr>
          <a:lstStyle/>
          <a:p>
            <a:pPr marL="514350" indent="-514350">
              <a:buNone/>
            </a:pPr>
            <a:r>
              <a:rPr lang="ja-JP" altLang="en-US" sz="2800" dirty="0" smtClean="0"/>
              <a:t>①通院移行後の暴力、②通院移行後の自傷以外の問題行動を</a:t>
            </a:r>
            <a:r>
              <a:rPr lang="en-US" altLang="ja-JP" sz="2800" dirty="0" smtClean="0"/>
              <a:t/>
            </a:r>
            <a:br>
              <a:rPr lang="en-US" altLang="ja-JP" sz="2800" dirty="0" smtClean="0"/>
            </a:br>
            <a:r>
              <a:rPr lang="en-US" altLang="ja-JP" sz="2800" dirty="0" smtClean="0">
                <a:solidFill>
                  <a:srgbClr val="FF0000"/>
                </a:solidFill>
              </a:rPr>
              <a:t>【</a:t>
            </a:r>
            <a:r>
              <a:rPr lang="ja-JP" altLang="en-US" sz="2800" dirty="0" smtClean="0">
                <a:solidFill>
                  <a:srgbClr val="FF0000"/>
                </a:solidFill>
              </a:rPr>
              <a:t>衝動コントロール</a:t>
            </a:r>
            <a:r>
              <a:rPr lang="en-US" altLang="ja-JP" sz="2800" dirty="0" smtClean="0">
                <a:solidFill>
                  <a:srgbClr val="FF0000"/>
                </a:solidFill>
              </a:rPr>
              <a:t>】【</a:t>
            </a:r>
            <a:r>
              <a:rPr lang="ja-JP" altLang="en-US" sz="2800" dirty="0" smtClean="0">
                <a:solidFill>
                  <a:srgbClr val="FF0000"/>
                </a:solidFill>
              </a:rPr>
              <a:t>非精神病症状３）怒り</a:t>
            </a:r>
            <a:r>
              <a:rPr lang="en-US" altLang="ja-JP" sz="2800" dirty="0" smtClean="0">
                <a:solidFill>
                  <a:srgbClr val="FF0000"/>
                </a:solidFill>
              </a:rPr>
              <a:t>】</a:t>
            </a:r>
            <a:br>
              <a:rPr lang="en-US" altLang="ja-JP" sz="2800" dirty="0" smtClean="0">
                <a:solidFill>
                  <a:srgbClr val="FF0000"/>
                </a:solidFill>
              </a:rPr>
            </a:br>
            <a:r>
              <a:rPr lang="en-US" altLang="ja-JP" sz="2800" dirty="0" smtClean="0">
                <a:solidFill>
                  <a:srgbClr val="FF0000"/>
                </a:solidFill>
              </a:rPr>
              <a:t>【</a:t>
            </a:r>
            <a:r>
              <a:rPr lang="ja-JP" altLang="en-US" sz="2800" dirty="0" smtClean="0">
                <a:solidFill>
                  <a:srgbClr val="FF0000"/>
                </a:solidFill>
              </a:rPr>
              <a:t>生活能力４）家事や料理</a:t>
            </a:r>
            <a:r>
              <a:rPr lang="en-US" altLang="ja-JP" sz="2800" dirty="0" smtClean="0">
                <a:solidFill>
                  <a:srgbClr val="FF0000"/>
                </a:solidFill>
              </a:rPr>
              <a:t>】 【</a:t>
            </a:r>
            <a:r>
              <a:rPr lang="ja-JP" altLang="en-US" sz="2800" dirty="0" smtClean="0">
                <a:solidFill>
                  <a:srgbClr val="FF0000"/>
                </a:solidFill>
              </a:rPr>
              <a:t>物質乱用</a:t>
            </a:r>
            <a:r>
              <a:rPr lang="en-US" altLang="ja-JP" sz="2800" dirty="0" smtClean="0">
                <a:solidFill>
                  <a:srgbClr val="FF0000"/>
                </a:solidFill>
              </a:rPr>
              <a:t>】 【</a:t>
            </a:r>
            <a:r>
              <a:rPr lang="ja-JP" altLang="en-US" sz="2800" dirty="0" smtClean="0">
                <a:solidFill>
                  <a:srgbClr val="FF0000"/>
                </a:solidFill>
              </a:rPr>
              <a:t>非社会性９）性的逸脱行動</a:t>
            </a:r>
            <a:r>
              <a:rPr lang="en-US" altLang="ja-JP" sz="2800" dirty="0" smtClean="0">
                <a:solidFill>
                  <a:srgbClr val="FF0000"/>
                </a:solidFill>
              </a:rPr>
              <a:t>】 【</a:t>
            </a:r>
            <a:r>
              <a:rPr lang="ja-JP" altLang="en-US" sz="2800" dirty="0" smtClean="0">
                <a:solidFill>
                  <a:srgbClr val="FF0000"/>
                </a:solidFill>
              </a:rPr>
              <a:t>個人的支援</a:t>
            </a:r>
            <a:r>
              <a:rPr lang="en-US" altLang="ja-JP" sz="2800" dirty="0" smtClean="0">
                <a:solidFill>
                  <a:srgbClr val="FF0000"/>
                </a:solidFill>
              </a:rPr>
              <a:t>】</a:t>
            </a:r>
            <a:r>
              <a:rPr lang="ja-JP" altLang="en-US" sz="2800" dirty="0" smtClean="0"/>
              <a:t>の合計点によって予測</a:t>
            </a:r>
            <a:endParaRPr lang="en-US" altLang="ja-JP" sz="2800" dirty="0" smtClean="0"/>
          </a:p>
          <a:p>
            <a:pPr marL="514350" indent="-514350">
              <a:buNone/>
            </a:pPr>
            <a:r>
              <a:rPr kumimoji="1" lang="ja-JP" altLang="en-US" sz="2800" dirty="0" smtClean="0"/>
              <a:t>②通院移行後の自殺企図は</a:t>
            </a:r>
            <a:r>
              <a:rPr kumimoji="1" lang="en-US" altLang="ja-JP" sz="2800" dirty="0" smtClean="0"/>
              <a:t/>
            </a:r>
            <a:br>
              <a:rPr kumimoji="1" lang="en-US" altLang="ja-JP" sz="2800" dirty="0" smtClean="0"/>
            </a:br>
            <a:r>
              <a:rPr lang="en-US" altLang="ja-JP" sz="2800" dirty="0" smtClean="0">
                <a:solidFill>
                  <a:srgbClr val="FF0000"/>
                </a:solidFill>
              </a:rPr>
              <a:t> 【</a:t>
            </a:r>
            <a:r>
              <a:rPr lang="ja-JP" altLang="en-US" sz="2800" dirty="0" smtClean="0">
                <a:solidFill>
                  <a:srgbClr val="FF0000"/>
                </a:solidFill>
              </a:rPr>
              <a:t>生活能力４）家事や料理</a:t>
            </a:r>
            <a:r>
              <a:rPr lang="en-US" altLang="ja-JP" sz="2800" dirty="0" smtClean="0">
                <a:solidFill>
                  <a:srgbClr val="FF0000"/>
                </a:solidFill>
              </a:rPr>
              <a:t>】</a:t>
            </a:r>
            <a:r>
              <a:rPr lang="en-US" altLang="ja-JP" sz="2800" dirty="0" smtClean="0"/>
              <a:t>1</a:t>
            </a:r>
            <a:r>
              <a:rPr lang="ja-JP" altLang="en-US" sz="2800" dirty="0" smtClean="0"/>
              <a:t>項目で評価</a:t>
            </a:r>
            <a:endParaRPr lang="en-US" altLang="ja-JP" sz="2800" dirty="0" smtClean="0"/>
          </a:p>
          <a:p>
            <a:pPr marL="514350" indent="-514350">
              <a:buNone/>
            </a:pPr>
            <a:r>
              <a:rPr kumimoji="1" lang="ja-JP" altLang="en-US" sz="2800" dirty="0" smtClean="0"/>
              <a:t>③院内暴力は</a:t>
            </a:r>
            <a:r>
              <a:rPr kumimoji="1" lang="en-US" altLang="ja-JP" sz="2800" dirty="0" smtClean="0"/>
              <a:t/>
            </a:r>
            <a:br>
              <a:rPr kumimoji="1" lang="en-US" altLang="ja-JP" sz="2800" dirty="0" smtClean="0"/>
            </a:br>
            <a:r>
              <a:rPr lang="ja-JP" altLang="ja-JP" sz="2800" dirty="0" smtClean="0">
                <a:solidFill>
                  <a:srgbClr val="FF0000"/>
                </a:solidFill>
              </a:rPr>
              <a:t> 【衝動コントロール】【非精神病性症状８）知的障害】【内省・洞察４）対象行為の要因理解】</a:t>
            </a:r>
            <a:r>
              <a:rPr lang="ja-JP" altLang="en-US" sz="2800" dirty="0" smtClean="0"/>
              <a:t>の合計点によって中期（約</a:t>
            </a:r>
            <a:r>
              <a:rPr lang="en-US" altLang="ja-JP" sz="2800" dirty="0" smtClean="0"/>
              <a:t>3</a:t>
            </a:r>
            <a:r>
              <a:rPr lang="ja-JP" altLang="en-US" sz="2800" dirty="0" smtClean="0"/>
              <a:t>ヶ月）スパンで予測</a:t>
            </a:r>
            <a:endParaRPr lang="en-US" altLang="ja-JP" sz="2800" dirty="0" smtClean="0"/>
          </a:p>
          <a:p>
            <a:pPr marL="514350" indent="-514350">
              <a:buNone/>
            </a:pPr>
            <a:r>
              <a:rPr kumimoji="1" lang="ja-JP" altLang="en-US" sz="2800" dirty="0" smtClean="0"/>
              <a:t>④院内自殺企図の予測は</a:t>
            </a:r>
            <a:r>
              <a:rPr kumimoji="1" lang="en-US" altLang="ja-JP" sz="2800" dirty="0" smtClean="0"/>
              <a:t/>
            </a:r>
            <a:br>
              <a:rPr kumimoji="1" lang="en-US" altLang="ja-JP" sz="2800" dirty="0" smtClean="0"/>
            </a:br>
            <a:r>
              <a:rPr kumimoji="1" lang="ja-JP" altLang="en-US" sz="2800" dirty="0" smtClean="0"/>
              <a:t>入院時初回評価を要する（院内暴力の予測と両立できない）ので諦める</a:t>
            </a:r>
            <a:endParaRPr kumimoji="1" lang="ja-JP" altLang="en-US" sz="28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90600"/>
            <a:ext cx="8229600" cy="1143000"/>
          </a:xfrm>
        </p:spPr>
        <p:txBody>
          <a:bodyPr/>
          <a:lstStyle/>
          <a:p>
            <a:r>
              <a:rPr lang="ja-JP" altLang="en-US" dirty="0" smtClean="0"/>
              <a:t>共通評価項目第３版（案）</a:t>
            </a:r>
            <a:endParaRPr kumimoji="1" lang="ja-JP" altLang="en-US" dirty="0"/>
          </a:p>
        </p:txBody>
      </p:sp>
      <p:sp>
        <p:nvSpPr>
          <p:cNvPr id="3" name="下矢印 2"/>
          <p:cNvSpPr/>
          <p:nvPr/>
        </p:nvSpPr>
        <p:spPr>
          <a:xfrm>
            <a:off x="3690257" y="2057399"/>
            <a:ext cx="1338943" cy="919843"/>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4" name="角丸四角形 3"/>
          <p:cNvSpPr/>
          <p:nvPr/>
        </p:nvSpPr>
        <p:spPr>
          <a:xfrm>
            <a:off x="685800" y="3048000"/>
            <a:ext cx="7620000" cy="23622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3200" dirty="0" smtClean="0"/>
              <a:t>問題事象の予測力に沿った共通評価項目へ改訂することで、</a:t>
            </a:r>
            <a:r>
              <a:rPr lang="en-US" altLang="ja-JP" sz="3200" dirty="0" smtClean="0"/>
              <a:t/>
            </a:r>
            <a:br>
              <a:rPr lang="en-US" altLang="ja-JP" sz="3200" dirty="0" smtClean="0"/>
            </a:br>
            <a:r>
              <a:rPr lang="ja-JP" altLang="en-US" sz="3200" dirty="0" smtClean="0"/>
              <a:t>入院治療の構造化・効率化・均霑化が</a:t>
            </a:r>
            <a:r>
              <a:rPr lang="en-US" altLang="ja-JP" sz="3200" dirty="0" smtClean="0"/>
              <a:t/>
            </a:r>
            <a:br>
              <a:rPr lang="en-US" altLang="ja-JP" sz="3200" dirty="0" smtClean="0"/>
            </a:br>
            <a:r>
              <a:rPr lang="ja-JP" altLang="en-US" sz="3200" dirty="0" smtClean="0"/>
              <a:t>図れるのでは</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t>【</a:t>
            </a:r>
            <a:r>
              <a:rPr lang="ja-JP" altLang="en-US" dirty="0" smtClean="0"/>
              <a:t>生活能力４）家事や料理</a:t>
            </a:r>
            <a:r>
              <a:rPr lang="en-US" altLang="ja-JP" dirty="0" smtClean="0"/>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t>【</a:t>
            </a:r>
            <a:r>
              <a:rPr lang="ja-JP" altLang="en-US" dirty="0" smtClean="0"/>
              <a:t>衝動コントロール</a:t>
            </a:r>
            <a:r>
              <a:rPr lang="en-US" altLang="ja-JP" dirty="0" smtClean="0"/>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生活能力４）家事や料理</a:t>
            </a:r>
            <a:r>
              <a:rPr lang="en-US" altLang="ja-JP" dirty="0" smtClean="0">
                <a:solidFill>
                  <a:srgbClr val="FF0000"/>
                </a:solidFill>
              </a:rPr>
              <a:t>】 </a:t>
            </a: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個人的支援</a:t>
            </a:r>
            <a:r>
              <a:rPr lang="en-US" altLang="ja-JP" dirty="0" smtClean="0">
                <a:solidFill>
                  <a:srgbClr val="FF0000"/>
                </a:solidFill>
              </a:rPr>
              <a:t>】</a:t>
            </a:r>
            <a:endParaRPr lang="ja-JP" altLang="en-US" dirty="0" smtClean="0">
              <a:solidFill>
                <a:srgbClr val="FF0000"/>
              </a:solidFill>
            </a:endParaRP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非精神病症状３）怒り</a:t>
            </a:r>
            <a:r>
              <a:rPr lang="en-US" altLang="ja-JP" dirty="0" smtClean="0">
                <a:solidFill>
                  <a:srgbClr val="FF0000"/>
                </a:solidFill>
              </a:rPr>
              <a:t>】</a:t>
            </a: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非社会性９）性的逸脱行動</a:t>
            </a:r>
            <a:r>
              <a:rPr lang="en-US" altLang="ja-JP" dirty="0" smtClean="0">
                <a:solidFill>
                  <a:srgbClr val="FF0000"/>
                </a:solidFill>
              </a:rPr>
              <a:t>】 </a:t>
            </a: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物質乱用</a:t>
            </a:r>
            <a:r>
              <a:rPr lang="en-US" altLang="ja-JP" dirty="0" smtClean="0">
                <a:solidFill>
                  <a:srgbClr val="FF0000"/>
                </a:solidFill>
              </a:rPr>
              <a:t>】</a:t>
            </a: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衝動コントロール</a:t>
            </a:r>
            <a:r>
              <a:rPr lang="en-US" altLang="ja-JP" dirty="0" smtClean="0">
                <a:solidFill>
                  <a:srgbClr val="FF0000"/>
                </a:solidFill>
              </a:rPr>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
        <p:nvSpPr>
          <p:cNvPr id="5" name="右中かっこ 4"/>
          <p:cNvSpPr/>
          <p:nvPr/>
        </p:nvSpPr>
        <p:spPr>
          <a:xfrm>
            <a:off x="5943600" y="1295400"/>
            <a:ext cx="914400" cy="3352800"/>
          </a:xfrm>
          <a:prstGeom prst="rightBrace">
            <a:avLst/>
          </a:prstGeom>
          <a:noFill/>
          <a:ln w="508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角丸四角形 5"/>
          <p:cNvSpPr/>
          <p:nvPr/>
        </p:nvSpPr>
        <p:spPr>
          <a:xfrm>
            <a:off x="6934200" y="1295400"/>
            <a:ext cx="2209800" cy="36576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t>この</a:t>
            </a:r>
            <a:r>
              <a:rPr kumimoji="1" lang="en-US" altLang="ja-JP" sz="2800" dirty="0" smtClean="0"/>
              <a:t>6</a:t>
            </a:r>
            <a:r>
              <a:rPr kumimoji="1" lang="ja-JP" altLang="en-US" sz="2800" dirty="0" smtClean="0"/>
              <a:t>項目合計点で</a:t>
            </a:r>
            <a:r>
              <a:rPr kumimoji="1" lang="en-US" altLang="ja-JP" sz="2800" dirty="0" smtClean="0"/>
              <a:t/>
            </a:r>
            <a:br>
              <a:rPr kumimoji="1" lang="en-US" altLang="ja-JP" sz="2800" dirty="0" smtClean="0"/>
            </a:br>
            <a:r>
              <a:rPr kumimoji="1" lang="ja-JP" altLang="en-US" sz="2800" dirty="0" smtClean="0"/>
              <a:t>退院後の問題行動・</a:t>
            </a:r>
            <a:r>
              <a:rPr kumimoji="1" lang="en-US" altLang="ja-JP" sz="2800" dirty="0" smtClean="0"/>
              <a:t/>
            </a:r>
            <a:br>
              <a:rPr kumimoji="1" lang="en-US" altLang="ja-JP" sz="2800" dirty="0" smtClean="0"/>
            </a:br>
            <a:r>
              <a:rPr kumimoji="1" lang="ja-JP" altLang="en-US" sz="2800" dirty="0" smtClean="0"/>
              <a:t>暴力を予測</a:t>
            </a:r>
            <a:endParaRPr kumimoji="1" lang="ja-JP" altLang="en-US" sz="28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生活能力４）家事や料理</a:t>
            </a:r>
            <a:r>
              <a:rPr lang="en-US" altLang="ja-JP" dirty="0" smtClean="0">
                <a:solidFill>
                  <a:srgbClr val="FF0000"/>
                </a:solidFill>
              </a:rPr>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t>【</a:t>
            </a:r>
            <a:r>
              <a:rPr lang="ja-JP" altLang="en-US" dirty="0" smtClean="0"/>
              <a:t>衝動コントロール</a:t>
            </a:r>
            <a:r>
              <a:rPr lang="en-US" altLang="ja-JP" dirty="0" smtClean="0"/>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
        <p:nvSpPr>
          <p:cNvPr id="6" name="角丸四角形 5"/>
          <p:cNvSpPr/>
          <p:nvPr/>
        </p:nvSpPr>
        <p:spPr>
          <a:xfrm>
            <a:off x="6553200" y="838200"/>
            <a:ext cx="2590800" cy="36576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t>この項目で</a:t>
            </a:r>
            <a:r>
              <a:rPr kumimoji="1" lang="en-US" altLang="ja-JP" sz="2800" dirty="0" smtClean="0"/>
              <a:t/>
            </a:r>
            <a:br>
              <a:rPr kumimoji="1" lang="en-US" altLang="ja-JP" sz="2800" dirty="0" smtClean="0"/>
            </a:br>
            <a:r>
              <a:rPr kumimoji="1" lang="ja-JP" altLang="en-US" sz="2800" dirty="0" smtClean="0"/>
              <a:t>退院後の自殺企図を予測</a:t>
            </a:r>
            <a:endParaRPr kumimoji="1" lang="ja-JP" altLang="en-US" sz="28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t>【</a:t>
            </a:r>
            <a:r>
              <a:rPr lang="ja-JP" altLang="en-US" dirty="0" smtClean="0"/>
              <a:t>生活能力４）家事や料理</a:t>
            </a:r>
            <a:r>
              <a:rPr lang="en-US" altLang="ja-JP" dirty="0" smtClean="0"/>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solidFill>
                  <a:srgbClr val="FF0000"/>
                </a:solidFill>
              </a:rPr>
              <a:t>【</a:t>
            </a:r>
            <a:r>
              <a:rPr lang="ja-JP" altLang="en-US" dirty="0" smtClean="0">
                <a:solidFill>
                  <a:srgbClr val="FF0000"/>
                </a:solidFill>
              </a:rPr>
              <a:t>衝動コントロール</a:t>
            </a:r>
            <a:r>
              <a:rPr lang="en-US" altLang="ja-JP" dirty="0" smtClean="0">
                <a:solidFill>
                  <a:srgbClr val="FF0000"/>
                </a:solidFill>
              </a:rPr>
              <a:t>】</a:t>
            </a:r>
          </a:p>
          <a:p>
            <a:pPr marL="514350" indent="-514350">
              <a:buFont typeface="+mj-ea"/>
              <a:buAutoNum type="circleNumDbPlain"/>
            </a:pPr>
            <a:r>
              <a:rPr lang="ja-JP" altLang="ja-JP" dirty="0" smtClean="0">
                <a:solidFill>
                  <a:srgbClr val="FF0000"/>
                </a:solidFill>
              </a:rPr>
              <a:t>【非精神病性症状８）知的障害】</a:t>
            </a:r>
            <a:endParaRPr lang="en-US" altLang="ja-JP" dirty="0" smtClean="0">
              <a:solidFill>
                <a:srgbClr val="FF0000"/>
              </a:solidFill>
            </a:endParaRPr>
          </a:p>
          <a:p>
            <a:pPr marL="514350" indent="-514350">
              <a:buFont typeface="+mj-ea"/>
              <a:buAutoNum type="circleNumDbPlain"/>
            </a:pPr>
            <a:r>
              <a:rPr lang="ja-JP" altLang="ja-JP" dirty="0" smtClean="0">
                <a:solidFill>
                  <a:srgbClr val="FF0000"/>
                </a:solidFill>
              </a:rPr>
              <a:t>【内省・洞察４）対象行為の要因理解】</a:t>
            </a:r>
            <a:endParaRPr lang="en-US" altLang="ja-JP" dirty="0" smtClean="0">
              <a:solidFill>
                <a:srgbClr val="FF0000"/>
              </a:solidFill>
            </a:endParaRPr>
          </a:p>
          <a:p>
            <a:pPr marL="514350" indent="-514350">
              <a:buFont typeface="+mj-ea"/>
              <a:buAutoNum type="circleNumDbPlain"/>
            </a:pPr>
            <a:endParaRPr lang="en-US" altLang="ja-JP" dirty="0" smtClean="0">
              <a:solidFill>
                <a:srgbClr val="FF0000"/>
              </a:solidFill>
            </a:endParaRPr>
          </a:p>
        </p:txBody>
      </p:sp>
      <p:sp>
        <p:nvSpPr>
          <p:cNvPr id="5" name="右中かっこ 4"/>
          <p:cNvSpPr/>
          <p:nvPr/>
        </p:nvSpPr>
        <p:spPr>
          <a:xfrm>
            <a:off x="7239000" y="4267200"/>
            <a:ext cx="914400" cy="1676400"/>
          </a:xfrm>
          <a:prstGeom prst="rightBrace">
            <a:avLst/>
          </a:prstGeom>
          <a:noFill/>
          <a:ln w="508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角丸四角形 5"/>
          <p:cNvSpPr/>
          <p:nvPr/>
        </p:nvSpPr>
        <p:spPr>
          <a:xfrm>
            <a:off x="6477000" y="1295400"/>
            <a:ext cx="2209800" cy="2819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smtClean="0"/>
              <a:t>この３項目合計点で</a:t>
            </a:r>
            <a:r>
              <a:rPr kumimoji="1" lang="en-US" altLang="ja-JP" sz="2800" dirty="0" smtClean="0"/>
              <a:t/>
            </a:r>
            <a:br>
              <a:rPr kumimoji="1" lang="en-US" altLang="ja-JP" sz="2800" dirty="0" smtClean="0"/>
            </a:br>
            <a:r>
              <a:rPr kumimoji="1" lang="ja-JP" altLang="en-US" sz="2800" dirty="0" smtClean="0"/>
              <a:t>入院中の</a:t>
            </a:r>
            <a:r>
              <a:rPr kumimoji="1" lang="en-US" altLang="ja-JP" sz="2800" dirty="0" smtClean="0"/>
              <a:t/>
            </a:r>
            <a:br>
              <a:rPr kumimoji="1" lang="en-US" altLang="ja-JP" sz="2800" dirty="0" smtClean="0"/>
            </a:br>
            <a:r>
              <a:rPr kumimoji="1" lang="ja-JP" altLang="en-US" sz="2800" dirty="0" smtClean="0"/>
              <a:t>暴力を予測</a:t>
            </a:r>
            <a:endParaRPr kumimoji="1" lang="ja-JP" altLang="en-US"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9762"/>
          </a:xfrm>
        </p:spPr>
        <p:txBody>
          <a:bodyPr/>
          <a:lstStyle/>
          <a:p>
            <a:r>
              <a:rPr kumimoji="1" lang="ja-JP" altLang="en-US" sz="4000" dirty="0" smtClean="0"/>
              <a:t>共通評価項目第３版（案）</a:t>
            </a:r>
            <a:endParaRPr kumimoji="1" lang="ja-JP" altLang="en-US" dirty="0">
              <a:solidFill>
                <a:srgbClr val="002060"/>
              </a:solidFill>
            </a:endParaRPr>
          </a:p>
        </p:txBody>
      </p:sp>
      <p:sp>
        <p:nvSpPr>
          <p:cNvPr id="3" name="コンテンツ プレースホルダ 2"/>
          <p:cNvSpPr>
            <a:spLocks noGrp="1"/>
          </p:cNvSpPr>
          <p:nvPr>
            <p:ph idx="1"/>
          </p:nvPr>
        </p:nvSpPr>
        <p:spPr>
          <a:xfrm>
            <a:off x="457200" y="1219200"/>
            <a:ext cx="8229600" cy="4830763"/>
          </a:xfrm>
        </p:spPr>
        <p:txBody>
          <a:bodyPr/>
          <a:lstStyle/>
          <a:p>
            <a:pPr marL="514350" indent="-514350">
              <a:buFont typeface="+mj-ea"/>
              <a:buAutoNum type="circleNumDbPlain"/>
            </a:pPr>
            <a:r>
              <a:rPr lang="en-US" altLang="ja-JP" dirty="0" smtClean="0"/>
              <a:t>【</a:t>
            </a:r>
            <a:r>
              <a:rPr lang="ja-JP" altLang="en-US" dirty="0" smtClean="0"/>
              <a:t>生活能力４）家事や料理</a:t>
            </a:r>
            <a:r>
              <a:rPr lang="en-US" altLang="ja-JP" dirty="0" smtClean="0"/>
              <a:t>】 </a:t>
            </a:r>
          </a:p>
          <a:p>
            <a:pPr marL="514350" indent="-514350">
              <a:buFont typeface="+mj-ea"/>
              <a:buAutoNum type="circleNumDbPlain"/>
            </a:pPr>
            <a:r>
              <a:rPr lang="en-US" altLang="ja-JP" dirty="0" smtClean="0"/>
              <a:t>【</a:t>
            </a:r>
            <a:r>
              <a:rPr lang="ja-JP" altLang="en-US" dirty="0" smtClean="0"/>
              <a:t>個人的支援</a:t>
            </a:r>
            <a:r>
              <a:rPr lang="en-US" altLang="ja-JP" dirty="0" smtClean="0"/>
              <a:t>】</a:t>
            </a:r>
            <a:endParaRPr lang="ja-JP" altLang="en-US" dirty="0" smtClean="0"/>
          </a:p>
          <a:p>
            <a:pPr marL="514350" indent="-514350">
              <a:buFont typeface="+mj-ea"/>
              <a:buAutoNum type="circleNumDbPlain"/>
            </a:pPr>
            <a:r>
              <a:rPr lang="en-US" altLang="ja-JP" dirty="0" smtClean="0"/>
              <a:t>【</a:t>
            </a:r>
            <a:r>
              <a:rPr lang="ja-JP" altLang="en-US" dirty="0" smtClean="0"/>
              <a:t>非精神病症状３）怒り</a:t>
            </a:r>
            <a:r>
              <a:rPr lang="en-US" altLang="ja-JP" dirty="0" smtClean="0"/>
              <a:t>】</a:t>
            </a:r>
          </a:p>
          <a:p>
            <a:pPr marL="514350" indent="-514350">
              <a:buFont typeface="+mj-ea"/>
              <a:buAutoNum type="circleNumDbPlain"/>
            </a:pPr>
            <a:r>
              <a:rPr lang="en-US" altLang="ja-JP" dirty="0" smtClean="0"/>
              <a:t>【</a:t>
            </a:r>
            <a:r>
              <a:rPr lang="ja-JP" altLang="en-US" dirty="0" smtClean="0"/>
              <a:t>非社会性９）性的逸脱行動</a:t>
            </a:r>
            <a:r>
              <a:rPr lang="en-US" altLang="ja-JP" dirty="0" smtClean="0"/>
              <a:t>】 </a:t>
            </a:r>
          </a:p>
          <a:p>
            <a:pPr marL="514350" indent="-514350">
              <a:buFont typeface="+mj-ea"/>
              <a:buAutoNum type="circleNumDbPlain"/>
            </a:pPr>
            <a:r>
              <a:rPr lang="en-US" altLang="ja-JP" dirty="0" smtClean="0"/>
              <a:t>【</a:t>
            </a:r>
            <a:r>
              <a:rPr lang="ja-JP" altLang="en-US" dirty="0" smtClean="0"/>
              <a:t>物質乱用</a:t>
            </a:r>
            <a:r>
              <a:rPr lang="en-US" altLang="ja-JP" dirty="0" smtClean="0"/>
              <a:t>】</a:t>
            </a:r>
          </a:p>
          <a:p>
            <a:pPr marL="514350" indent="-514350">
              <a:buFont typeface="+mj-ea"/>
              <a:buAutoNum type="circleNumDbPlain"/>
            </a:pPr>
            <a:r>
              <a:rPr lang="en-US" altLang="ja-JP" dirty="0" smtClean="0"/>
              <a:t>【</a:t>
            </a:r>
            <a:r>
              <a:rPr lang="ja-JP" altLang="en-US" dirty="0" smtClean="0"/>
              <a:t>衝動コントロール</a:t>
            </a:r>
            <a:r>
              <a:rPr lang="en-US" altLang="ja-JP" dirty="0" smtClean="0"/>
              <a:t>】</a:t>
            </a:r>
          </a:p>
          <a:p>
            <a:pPr marL="514350" indent="-514350">
              <a:buFont typeface="+mj-ea"/>
              <a:buAutoNum type="circleNumDbPlain"/>
            </a:pPr>
            <a:r>
              <a:rPr lang="ja-JP" altLang="ja-JP" dirty="0" smtClean="0"/>
              <a:t>【非精神病性症状８）知的障害】</a:t>
            </a:r>
            <a:endParaRPr lang="en-US" altLang="ja-JP" dirty="0" smtClean="0"/>
          </a:p>
          <a:p>
            <a:pPr marL="514350" indent="-514350">
              <a:buFont typeface="+mj-ea"/>
              <a:buAutoNum type="circleNumDbPlain"/>
            </a:pPr>
            <a:r>
              <a:rPr lang="ja-JP" altLang="ja-JP" dirty="0" smtClean="0"/>
              <a:t>【内省・洞察４）対象行為の要因理解】</a:t>
            </a:r>
            <a:endParaRPr lang="en-US" altLang="ja-JP" dirty="0" smtClean="0"/>
          </a:p>
          <a:p>
            <a:pPr marL="514350" indent="-514350">
              <a:buFont typeface="+mj-ea"/>
              <a:buAutoNum type="circleNumDbPlain"/>
            </a:pPr>
            <a:endParaRPr lang="en-US" altLang="ja-JP" dirty="0" smtClean="0"/>
          </a:p>
        </p:txBody>
      </p:sp>
      <p:sp>
        <p:nvSpPr>
          <p:cNvPr id="4" name="角丸四角形吹き出し 3"/>
          <p:cNvSpPr/>
          <p:nvPr/>
        </p:nvSpPr>
        <p:spPr>
          <a:xfrm>
            <a:off x="0" y="5867400"/>
            <a:ext cx="9144000" cy="990600"/>
          </a:xfrm>
          <a:prstGeom prst="wedgeRoundRectCallout">
            <a:avLst>
              <a:gd name="adj1" fmla="val -28616"/>
              <a:gd name="adj2" fmla="val -36581"/>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評価期間は</a:t>
            </a:r>
            <a:r>
              <a:rPr kumimoji="1" lang="en-US" altLang="ja-JP" sz="3200" dirty="0" smtClean="0">
                <a:solidFill>
                  <a:schemeClr val="bg1"/>
                </a:solidFill>
              </a:rPr>
              <a:t>3</a:t>
            </a:r>
            <a:r>
              <a:rPr kumimoji="1" lang="ja-JP" altLang="en-US" sz="3200" dirty="0" smtClean="0">
                <a:solidFill>
                  <a:schemeClr val="bg1"/>
                </a:solidFill>
              </a:rPr>
              <a:t>ヶ月間とし、入院時初回の特別ルール（対象行為</a:t>
            </a:r>
            <a:r>
              <a:rPr kumimoji="1" lang="en-US" altLang="ja-JP" sz="3200" dirty="0" smtClean="0">
                <a:solidFill>
                  <a:schemeClr val="bg1"/>
                </a:solidFill>
              </a:rPr>
              <a:t>6</a:t>
            </a:r>
            <a:r>
              <a:rPr kumimoji="1" lang="ja-JP" altLang="en-US" sz="3200" dirty="0" smtClean="0">
                <a:solidFill>
                  <a:schemeClr val="bg1"/>
                </a:solidFill>
              </a:rPr>
              <a:t>ヶ月前から）は廃止</a:t>
            </a:r>
            <a:endParaRPr kumimoji="1" lang="ja-JP" altLang="en-US" sz="3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7453</TotalTime>
  <Words>4905</Words>
  <Application>Microsoft Office PowerPoint</Application>
  <PresentationFormat>画面に合わせる (4:3)</PresentationFormat>
  <Paragraphs>782</Paragraphs>
  <Slides>107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107</vt:i4>
      </vt:variant>
    </vt:vector>
  </HeadingPairs>
  <TitlesOfParts>
    <vt:vector size="114" baseType="lpstr">
      <vt:lpstr>ＭＳ Ｐゴシック</vt:lpstr>
      <vt:lpstr>Arial</vt:lpstr>
      <vt:lpstr>Calibri</vt:lpstr>
      <vt:lpstr>Century</vt:lpstr>
      <vt:lpstr>Times New Roman</vt:lpstr>
      <vt:lpstr>Wingdings</vt:lpstr>
      <vt:lpstr>標準デザイン</vt:lpstr>
      <vt:lpstr>司法精神医学会　2014 リスクアセスメントと共通評価項目の現在と未来 </vt:lpstr>
      <vt:lpstr>PowerPoint プレゼンテーション</vt:lpstr>
      <vt:lpstr>次世代の医療観察法　評価と改革</vt:lpstr>
      <vt:lpstr>次世代の医療観察法　評価と改革</vt:lpstr>
      <vt:lpstr>研究22　通院処遇への移行までの期間の予測 通院処遇移行までの期間の分布</vt:lpstr>
      <vt:lpstr>研究22　通院処遇への移行までの期間の予測 通院処遇移行までの期間の分布</vt:lpstr>
      <vt:lpstr>ガイドライン</vt:lpstr>
      <vt:lpstr>ガイドライン</vt:lpstr>
      <vt:lpstr>医療観察法の目的（町野・判定医講習）</vt:lpstr>
      <vt:lpstr>医療観察法再他害行為率～3.5％ （永田班）</vt:lpstr>
      <vt:lpstr>海外のリスクアセスメント研究の転機</vt:lpstr>
      <vt:lpstr>PowerPoint プレゼンテーション</vt:lpstr>
      <vt:lpstr>海外のリスクアセスメント研究の発展</vt:lpstr>
      <vt:lpstr>その後の海外の動向</vt:lpstr>
      <vt:lpstr>共通評価項目の開発 海外で標準化されたツールが使用できず、 制度の開始直前に尺度を作って運用を開始</vt:lpstr>
      <vt:lpstr>共通評価項目の信頼性と妥当性に関する研究</vt:lpstr>
      <vt:lpstr>研究一覧</vt:lpstr>
      <vt:lpstr>研究一覧</vt:lpstr>
      <vt:lpstr>研究一覧</vt:lpstr>
      <vt:lpstr>研究一覧（２）</vt:lpstr>
      <vt:lpstr>研究一覧（２）</vt:lpstr>
      <vt:lpstr>研究一覧（２）</vt:lpstr>
      <vt:lpstr>研究一覧（３）</vt:lpstr>
      <vt:lpstr>研究一覧（３）</vt:lpstr>
      <vt:lpstr>研究一覧（３）</vt:lpstr>
      <vt:lpstr>研究一覧（３）</vt:lpstr>
      <vt:lpstr>通院処遇移行までの期間への影響</vt:lpstr>
      <vt:lpstr>研究22　通院処遇への移行までの期間の予測 通院処遇移行までの期間の分布</vt:lpstr>
      <vt:lpstr>通院移行までの期間にかかわる中項目（研究２２） 初回入院継続申請時評価</vt:lpstr>
      <vt:lpstr>通院移行までの期間にかかわる中項目</vt:lpstr>
      <vt:lpstr>通院移行までの期間にかかわる中項目</vt:lpstr>
      <vt:lpstr>通院移行までの期間にかかわる中項目</vt:lpstr>
      <vt:lpstr>退院申請時共通評価項目による 精神保健福祉法再入院の予測（研究15） 症状悪化による精神保健福祉法入院の予測（研究16）</vt:lpstr>
      <vt:lpstr>退院申請時共通評価項目による 精神保健福祉法再入院の予測（研究15） 症状悪化による精神保健福祉法入院の予測（研究16）</vt:lpstr>
      <vt:lpstr>退院申請時共通評価項目による 精神保健福祉法再入院の予測（研究15） 症状悪化による精神保健福祉法入院の予測（研究16）</vt:lpstr>
      <vt:lpstr>退院申請時共通評価項目による 精神保健福祉法再入院の予測（研究15） 症状悪化による精神保健福祉法入院の予測（研究16）</vt:lpstr>
      <vt:lpstr>退院申請時共通評価項目による退院後の問題行動の予測（研究17） 退院後の暴力の予測（研究19） 退院後の自傷・自殺企図の予測（研究18）</vt:lpstr>
      <vt:lpstr>退院申請時共通評価項目による退院後の問題行動の予測（研究17） 退院後の暴力の予測（研究19） 退院後の自傷・自殺企図の予測（研究18）</vt:lpstr>
      <vt:lpstr>退院申請時共通評価項目による退院後の問題行動の予測（研究17） 退院後の暴力の予測（研究19） 退院後の自傷・自殺企図の予測（研究18）</vt:lpstr>
      <vt:lpstr>退院申請時共通評価項目による退院後の問題行動の予測（研究17） 退院後の暴力の予測（研究19） 退院後の自傷・自殺企図の予測（研究18）</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入院時初回評価⇒院内暴力の予測（研究20） 初回入院継続時評価⇒6ヶ月以降の院内暴力（研究26） 入院時初回評価⇒院内自殺企図の予測（研究21） 初回入院継続時評価⇒6ヶ月以降の院内自殺企図の予測（研究29）</vt:lpstr>
      <vt:lpstr>10種の予測妥当性研究の結果 全て並べてみる</vt:lpstr>
      <vt:lpstr>10種の予測妥当性研究の結果 全て並べてみる</vt:lpstr>
      <vt:lpstr>10種の予測妥当性研究の結果 全て並べてみる</vt:lpstr>
      <vt:lpstr>　　　小項目の予測力 　　　　　　退院後の 　　　　①精神保健福祉法入院 　　　　②症状悪化による入院 　　　　③問題行動 　　　　④暴力 　　　　⑤自傷・自殺企図 　　　　　　の予測 　　　　　　　　　　＋ 　　　　⑥通院移行までの期間の予測  ※（院内暴力・院内自殺企図の予測は割愛）</vt:lpstr>
      <vt:lpstr>PowerPoint プレゼンテーション</vt:lpstr>
      <vt:lpstr>７種の予測妥当性研究の一覧　【非精神病性症状】の小項目</vt:lpstr>
      <vt:lpstr>７種の予測妥当性研究の一覧　【内省・洞察】の小項目</vt:lpstr>
      <vt:lpstr>7種の予測妥当性研究の一覧　【生活能力】の小項目</vt:lpstr>
      <vt:lpstr>7種の予測妥当性研究の一覧　【生活能力】の小項目</vt:lpstr>
      <vt:lpstr>7種の予測妥当性研究の一覧　【生活能力】の小項目</vt:lpstr>
      <vt:lpstr>７種の予測妥当性研究の一覧　【衝動コントロール】の小項目</vt:lpstr>
      <vt:lpstr>7種の予測妥当性研究の一覧　【非社会性】の小項目</vt:lpstr>
      <vt:lpstr>7種の予測妥当性研究の一覧　【現実的計画】の小項目</vt:lpstr>
      <vt:lpstr>７種の予測妥当性研究の一覧　 【治療・ケアの継続性】の小項目</vt:lpstr>
      <vt:lpstr>各項目の予測力を踏まえ ROC曲線下面積（AUC） を用いた予測モデルの探索 </vt:lpstr>
      <vt:lpstr>PowerPoint プレゼンテーション</vt:lpstr>
      <vt:lpstr>ROC曲線（赤の曲線）</vt:lpstr>
      <vt:lpstr>精度の評価＝AUC</vt:lpstr>
      <vt:lpstr>ROC曲線（赤の曲線）</vt:lpstr>
      <vt:lpstr>通院移行後3年以内の暴力の予測  （研究（19） ～退院後の暴力の予測）  17項目合計によるROC曲線</vt:lpstr>
      <vt:lpstr>通院移行後3年以内の暴力の予測 （研究（24） ～通院移行後の問題行動予測モデルの探索）  【衝動コントロール】【非精神病症状３）怒り】 【生活能力４）家事や料理】 【非社会性９）性的逸脱行動】  【物質乱用】 【個人的支援】の合計得点によるROC曲線</vt:lpstr>
      <vt:lpstr>通院移行後3年以内の暴力の予測  【衝動コントロール】【非精神病症状３）怒り】 【生活能力４）家事や料理】 【非社会性９）性的逸脱行動】  【物質乱用】 【個人的支援】の合計得点によるクロス集計表</vt:lpstr>
      <vt:lpstr>通院処遇移行後の暴力・問題行動の予測モデル</vt:lpstr>
      <vt:lpstr>通院処遇移行後の暴力・問題行動の予測モデル</vt:lpstr>
      <vt:lpstr>通院処遇移行後の暴力・問題行動の予測モデル</vt:lpstr>
      <vt:lpstr>他の予測モデル</vt:lpstr>
      <vt:lpstr>通院移行後3年以内の精神保健福祉法入院の予測  【衝動コントロール】【非精神病症状３）怒り】 【生活能力４）家事や料理】 【非社会性９）性的逸脱行動】  【物質乱用】 【個人的支援】の合計得点によるROC曲線</vt:lpstr>
      <vt:lpstr>精神保健福祉法入院 症状悪化による精神保健福祉法入院 の予測</vt:lpstr>
      <vt:lpstr>通院移行後3年以内の自殺企図の予測　 【生活能力４）家事や料理】によるROCカーブ</vt:lpstr>
      <vt:lpstr>通院移行後3年以内の自殺企図の予測　 【生活能力４）家事や料理】と退院後の自殺企図の クロス集計表</vt:lpstr>
      <vt:lpstr>指定入院医療機関入院中の暴力の予測モデル</vt:lpstr>
      <vt:lpstr>院内暴力の予測モデル 入院７～9ヶ月目の院内対人暴力の予測　 【衝動コントロール】【非精神病性症状８）知的障害】 【内省・洞察４）対象行為の要因理解】の3項目の合計得点</vt:lpstr>
      <vt:lpstr>院内暴力の予測モデル 入院７～9ヶ月目の院内対人暴力の予測　 【衝動コントロール】【非精神病性症状８）知的障害】 【内省・洞察４）対象行為の要因理解】の3項目の合計得点</vt:lpstr>
      <vt:lpstr>院内暴力の予測モデル</vt:lpstr>
      <vt:lpstr>院内暴力の予測モデル</vt:lpstr>
      <vt:lpstr>院内暴力の予測モデル</vt:lpstr>
      <vt:lpstr>院内暴力の予測モデル</vt:lpstr>
      <vt:lpstr>院内暴力の予測モデル</vt:lpstr>
      <vt:lpstr>PowerPoint プレゼンテーション</vt:lpstr>
      <vt:lpstr>指定入院医療機関入院中の 自殺企図の予測モデル</vt:lpstr>
      <vt:lpstr>院内自殺企図の予測モデル</vt:lpstr>
      <vt:lpstr>院内自殺企図の予測モデル</vt:lpstr>
      <vt:lpstr>院内自殺企図の予測モデル</vt:lpstr>
      <vt:lpstr>院内自殺企図の予測モデル</vt:lpstr>
      <vt:lpstr>まとめると</vt:lpstr>
      <vt:lpstr>予測項目の構成</vt:lpstr>
      <vt:lpstr>共通評価項目第３版（案）</vt:lpstr>
      <vt:lpstr>共通評価項目第３版（案）</vt:lpstr>
      <vt:lpstr>共通評価項目第３版（案）</vt:lpstr>
      <vt:lpstr>共通評価項目第３版（案）</vt:lpstr>
      <vt:lpstr>共通評価項目第３版（案）</vt:lpstr>
      <vt:lpstr>共通評価項目第３版（案）</vt:lpstr>
      <vt:lpstr>共通評価項目第３版（案）</vt:lpstr>
      <vt:lpstr>共通評価項目第３版（案）</vt:lpstr>
      <vt:lpstr>ご案内</vt:lpstr>
      <vt:lpstr>改訂案に対する建設的なご意見を求めます</vt:lpstr>
      <vt:lpstr>改訂案に対する建設的なご意見を求めます</vt:lpstr>
      <vt:lpstr>次世代の医療観察法　評価と改革</vt:lpstr>
      <vt:lpstr>次世代の医療観察法　評価と改革</vt:lpstr>
      <vt:lpstr>改訂案に対する建設的なご意見を求めます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kabeya</dc:creator>
  <cp:lastModifiedBy>Kabeya</cp:lastModifiedBy>
  <cp:revision>620</cp:revision>
  <cp:lastPrinted>1601-01-01T00:00:00Z</cp:lastPrinted>
  <dcterms:created xsi:type="dcterms:W3CDTF">1601-01-01T00:00:00Z</dcterms:created>
  <dcterms:modified xsi:type="dcterms:W3CDTF">2014-09-15T00:37:24Z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